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279" r:id="rId3"/>
    <p:sldId id="257" r:id="rId4"/>
    <p:sldId id="258" r:id="rId5"/>
    <p:sldId id="262" r:id="rId6"/>
    <p:sldId id="267" r:id="rId7"/>
    <p:sldId id="268" r:id="rId8"/>
    <p:sldId id="271" r:id="rId9"/>
    <p:sldId id="272" r:id="rId10"/>
    <p:sldId id="259" r:id="rId11"/>
    <p:sldId id="263" r:id="rId12"/>
    <p:sldId id="264" r:id="rId13"/>
    <p:sldId id="265" r:id="rId14"/>
    <p:sldId id="266" r:id="rId15"/>
    <p:sldId id="269" r:id="rId16"/>
    <p:sldId id="275" r:id="rId17"/>
    <p:sldId id="270" r:id="rId18"/>
    <p:sldId id="273" r:id="rId19"/>
    <p:sldId id="261" r:id="rId20"/>
    <p:sldId id="277" r:id="rId21"/>
    <p:sldId id="276" r:id="rId22"/>
    <p:sldId id="278" r:id="rId23"/>
    <p:sldId id="274" r:id="rId24"/>
    <p:sldId id="260" r:id="rId25"/>
    <p:sldId id="280" r:id="rId26"/>
  </p:sldIdLst>
  <p:sldSz cx="9144000" cy="6858000" type="screen4x3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76432" autoAdjust="0"/>
  </p:normalViewPr>
  <p:slideViewPr>
    <p:cSldViewPr snapToGrid="0">
      <p:cViewPr varScale="1">
        <p:scale>
          <a:sx n="64" d="100"/>
          <a:sy n="64" d="100"/>
        </p:scale>
        <p:origin x="75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309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D2C18828-969D-4ED3-845A-7EE177830BE4}" type="datetimeFigureOut">
              <a:rPr kumimoji="1" lang="ja-JP" altLang="en-US" smtClean="0"/>
              <a:t>2020/3/31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53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44AD76B-10CC-4077-964B-E806F26B1C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4744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90752">
              <a:defRPr/>
            </a:pPr>
            <a:fld id="{9A22BCE0-1804-405A-82DA-69780E9D3369}" type="slidenum">
              <a:rPr kumimoji="1" lang="ja-JP" altLang="en-US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pPr defTabSz="990752">
                <a:defRPr/>
              </a:pPr>
              <a:t>1</a:t>
            </a:fld>
            <a:endParaRPr kumimoji="1" lang="ja-JP" altLang="en-US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6219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AD76B-10CC-4077-964B-E806F26B1CED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32351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AD76B-10CC-4077-964B-E806F26B1CED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0757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AD76B-10CC-4077-964B-E806F26B1CED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9167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AD76B-10CC-4077-964B-E806F26B1CED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91595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AD76B-10CC-4077-964B-E806F26B1CED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0550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AD76B-10CC-4077-964B-E806F26B1CED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65603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AD76B-10CC-4077-964B-E806F26B1CED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10762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AD76B-10CC-4077-964B-E806F26B1CED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1126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AD76B-10CC-4077-964B-E806F26B1CED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49459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AD76B-10CC-4077-964B-E806F26B1CED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4413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AD76B-10CC-4077-964B-E806F26B1CED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94714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AD76B-10CC-4077-964B-E806F26B1CED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33653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AD76B-10CC-4077-964B-E806F26B1CED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33872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AD76B-10CC-4077-964B-E806F26B1CED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43866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AD76B-10CC-4077-964B-E806F26B1CED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03614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AD76B-10CC-4077-964B-E806F26B1CED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2089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AD76B-10CC-4077-964B-E806F26B1CED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6696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AD76B-10CC-4077-964B-E806F26B1CED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6272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AD76B-10CC-4077-964B-E806F26B1CED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4866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AD76B-10CC-4077-964B-E806F26B1CED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6147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AD76B-10CC-4077-964B-E806F26B1CED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1000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>
              <a:defRPr/>
            </a:pP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AD76B-10CC-4077-964B-E806F26B1CED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563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AD76B-10CC-4077-964B-E806F26B1CED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242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B74AC-AEA5-443C-888E-0DB608570E6E}" type="datetimeFigureOut">
              <a:rPr kumimoji="1" lang="ja-JP" altLang="en-US" smtClean="0"/>
              <a:t>2020/3/31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1C229-EE84-432C-B834-BD8572AC78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0617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B74AC-AEA5-443C-888E-0DB608570E6E}" type="datetimeFigureOut">
              <a:rPr kumimoji="1" lang="ja-JP" altLang="en-US" smtClean="0"/>
              <a:t>2020/3/31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1C229-EE84-432C-B834-BD8572AC78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5872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B74AC-AEA5-443C-888E-0DB608570E6E}" type="datetimeFigureOut">
              <a:rPr kumimoji="1" lang="ja-JP" altLang="en-US" smtClean="0"/>
              <a:t>2020/3/31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1C229-EE84-432C-B834-BD8572AC78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598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grpSp>
        <p:nvGrpSpPr>
          <p:cNvPr id="4" name="グループ化 8"/>
          <p:cNvGrpSpPr/>
          <p:nvPr/>
        </p:nvGrpSpPr>
        <p:grpSpPr>
          <a:xfrm>
            <a:off x="1368152" y="6462919"/>
            <a:ext cx="7775848" cy="389442"/>
            <a:chOff x="1043607" y="6496951"/>
            <a:chExt cx="7488832" cy="389442"/>
          </a:xfrm>
        </p:grpSpPr>
        <p:sp>
          <p:nvSpPr>
            <p:cNvPr id="7" name="正方形/長方形 6"/>
            <p:cNvSpPr/>
            <p:nvPr userDrawn="1"/>
          </p:nvSpPr>
          <p:spPr>
            <a:xfrm>
              <a:off x="1043607" y="6525344"/>
              <a:ext cx="7488832" cy="332656"/>
            </a:xfrm>
            <a:prstGeom prst="rect">
              <a:avLst/>
            </a:prstGeom>
            <a:gradFill flip="none" rotWithShape="1">
              <a:gsLst>
                <a:gs pos="20000">
                  <a:schemeClr val="tx1"/>
                </a:gs>
                <a:gs pos="86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l"/>
              <a:r>
                <a:rPr kumimoji="1" lang="ja-JP" altLang="en-US" sz="1350" i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</a:rPr>
                <a:t>　　　　　　</a:t>
              </a:r>
              <a:r>
                <a:rPr kumimoji="1" lang="en-US" altLang="ja-JP" sz="1800" i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" pitchFamily="18" charset="0"/>
                </a:rPr>
                <a:t>2016</a:t>
              </a:r>
              <a:r>
                <a:rPr kumimoji="1" lang="ja-JP" altLang="en-US" sz="1800" i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" pitchFamily="18" charset="0"/>
                </a:rPr>
                <a:t>　　　</a:t>
              </a:r>
              <a:r>
                <a:rPr kumimoji="1" lang="en-US" altLang="ja-JP" sz="1800" i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" pitchFamily="18" charset="0"/>
                </a:rPr>
                <a:t>HIMAWARI-9</a:t>
              </a:r>
              <a:endParaRPr kumimoji="1" lang="ja-JP" altLang="en-US" sz="18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itchFamily="18" charset="0"/>
              </a:endParaRPr>
            </a:p>
          </p:txBody>
        </p:sp>
        <p:sp>
          <p:nvSpPr>
            <p:cNvPr id="8" name="二等辺三角形 7"/>
            <p:cNvSpPr/>
            <p:nvPr userDrawn="1"/>
          </p:nvSpPr>
          <p:spPr>
            <a:xfrm rot="5400000">
              <a:off x="1002658" y="6537901"/>
              <a:ext cx="389442" cy="307541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50"/>
            </a:p>
          </p:txBody>
        </p:sp>
      </p:grpSp>
      <p:grpSp>
        <p:nvGrpSpPr>
          <p:cNvPr id="5" name="グループ化 9"/>
          <p:cNvGrpSpPr/>
          <p:nvPr/>
        </p:nvGrpSpPr>
        <p:grpSpPr>
          <a:xfrm>
            <a:off x="1036061" y="6112284"/>
            <a:ext cx="8107940" cy="360040"/>
            <a:chOff x="1042060" y="6511652"/>
            <a:chExt cx="8107940" cy="360040"/>
          </a:xfrm>
        </p:grpSpPr>
        <p:sp>
          <p:nvSpPr>
            <p:cNvPr id="11" name="正方形/長方形 10"/>
            <p:cNvSpPr/>
            <p:nvPr userDrawn="1"/>
          </p:nvSpPr>
          <p:spPr>
            <a:xfrm>
              <a:off x="1043608" y="6525344"/>
              <a:ext cx="8106392" cy="332656"/>
            </a:xfrm>
            <a:prstGeom prst="rect">
              <a:avLst/>
            </a:prstGeom>
            <a:gradFill flip="none" rotWithShape="1">
              <a:gsLst>
                <a:gs pos="20000">
                  <a:schemeClr val="tx1"/>
                </a:gs>
                <a:gs pos="86000">
                  <a:schemeClr val="accent1">
                    <a:tint val="44500"/>
                    <a:satMod val="160000"/>
                  </a:schemeClr>
                </a:gs>
                <a:gs pos="100000">
                  <a:srgbClr val="E1ECF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l"/>
              <a:r>
                <a:rPr kumimoji="1" lang="ja-JP" altLang="en-US" sz="1350" i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</a:rPr>
                <a:t>　　　　　　</a:t>
              </a:r>
              <a:r>
                <a:rPr kumimoji="1" lang="en-US" altLang="ja-JP" sz="1800" i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" pitchFamily="18" charset="0"/>
                </a:rPr>
                <a:t>2014</a:t>
              </a:r>
              <a:r>
                <a:rPr kumimoji="1" lang="ja-JP" altLang="en-US" sz="1800" i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" pitchFamily="18" charset="0"/>
                </a:rPr>
                <a:t>　　　</a:t>
              </a:r>
              <a:r>
                <a:rPr kumimoji="1" lang="en-US" altLang="ja-JP" sz="1800" i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" pitchFamily="18" charset="0"/>
                </a:rPr>
                <a:t>HIMAWARI-8</a:t>
              </a:r>
              <a:endParaRPr kumimoji="1" lang="ja-JP" altLang="en-US" sz="18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itchFamily="18" charset="0"/>
              </a:endParaRPr>
            </a:p>
          </p:txBody>
        </p:sp>
        <p:sp>
          <p:nvSpPr>
            <p:cNvPr id="12" name="二等辺三角形 11"/>
            <p:cNvSpPr/>
            <p:nvPr userDrawn="1"/>
          </p:nvSpPr>
          <p:spPr>
            <a:xfrm rot="5400000">
              <a:off x="1028368" y="6525344"/>
              <a:ext cx="360040" cy="332656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50"/>
            </a:p>
          </p:txBody>
        </p:sp>
      </p:grpSp>
      <p:sp>
        <p:nvSpPr>
          <p:cNvPr id="18" name="テキスト ボックス 17"/>
          <p:cNvSpPr txBox="1"/>
          <p:nvPr/>
        </p:nvSpPr>
        <p:spPr>
          <a:xfrm>
            <a:off x="936104" y="2"/>
            <a:ext cx="42839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itchFamily="18" charset="0"/>
              </a:rPr>
              <a:t>Meteorological</a:t>
            </a:r>
            <a:r>
              <a:rPr kumimoji="1" lang="en-US" altLang="ja-JP" sz="900" baseline="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itchFamily="18" charset="0"/>
              </a:rPr>
              <a:t> Satellite Center (MSC) of JMA</a:t>
            </a:r>
            <a:endParaRPr kumimoji="1" lang="ja-JP" altLang="en-US" sz="9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" pitchFamily="18" charset="0"/>
            </a:endParaRPr>
          </a:p>
        </p:txBody>
      </p:sp>
      <p:cxnSp>
        <p:nvCxnSpPr>
          <p:cNvPr id="19" name="直線コネクタ 18"/>
          <p:cNvCxnSpPr/>
          <p:nvPr/>
        </p:nvCxnSpPr>
        <p:spPr>
          <a:xfrm>
            <a:off x="654072" y="3356992"/>
            <a:ext cx="7848872" cy="0"/>
          </a:xfrm>
          <a:prstGeom prst="line">
            <a:avLst/>
          </a:prstGeom>
          <a:ln w="34925" cmpd="dbl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/>
          <p:cNvSpPr/>
          <p:nvPr/>
        </p:nvSpPr>
        <p:spPr>
          <a:xfrm>
            <a:off x="0" y="6093297"/>
            <a:ext cx="104360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pic>
        <p:nvPicPr>
          <p:cNvPr id="32771" name="Picture 3" descr="C:\Documents and Settings\JMA32E5\デスクトップ\東北大出張\4_ひまわり高頻度観測について\次期ひまわり--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002060">
                <a:tint val="45000"/>
                <a:satMod val="400000"/>
              </a:srgbClr>
            </a:duotone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6677">
            <a:off x="114870" y="5712476"/>
            <a:ext cx="964909" cy="11769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3804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4395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50B6C85-9542-4D97-9782-BBCBEA67DD9A}" type="datetimeFigureOut">
              <a:rPr kumimoji="1" lang="ja-JP" altLang="en-US" smtClean="0"/>
              <a:t>2020/3/31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CC55BC9-AEDC-439E-8AA2-691D085E63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7469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50B6C85-9542-4D97-9782-BBCBEA67DD9A}" type="datetimeFigureOut">
              <a:rPr kumimoji="1" lang="ja-JP" altLang="en-US" smtClean="0"/>
              <a:t>2020/3/31</a:t>
            </a:fld>
            <a:endParaRPr kumimoji="1"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CC55BC9-AEDC-439E-8AA2-691D085E63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7320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6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6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50B6C85-9542-4D97-9782-BBCBEA67DD9A}" type="datetimeFigureOut">
              <a:rPr kumimoji="1" lang="ja-JP" altLang="en-US" smtClean="0"/>
              <a:t>2020/3/31</a:t>
            </a:fld>
            <a:endParaRPr kumimoji="1"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CC55BC9-AEDC-439E-8AA2-691D085E63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0647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50B6C85-9542-4D97-9782-BBCBEA67DD9A}" type="datetimeFigureOut">
              <a:rPr kumimoji="1" lang="ja-JP" altLang="en-US" smtClean="0"/>
              <a:t>2020/3/31</a:t>
            </a:fld>
            <a:endParaRPr kumimoji="1"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CC55BC9-AEDC-439E-8AA2-691D085E63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9800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50B6C85-9542-4D97-9782-BBCBEA67DD9A}" type="datetimeFigureOut">
              <a:rPr kumimoji="1" lang="ja-JP" altLang="en-US" smtClean="0"/>
              <a:t>2020/3/31</a:t>
            </a:fld>
            <a:endParaRPr kumimoji="1"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CC55BC9-AEDC-439E-8AA2-691D085E63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1860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49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50B6C85-9542-4D97-9782-BBCBEA67DD9A}" type="datetimeFigureOut">
              <a:rPr kumimoji="1" lang="ja-JP" altLang="en-US" smtClean="0"/>
              <a:t>2020/3/31</a:t>
            </a:fld>
            <a:endParaRPr kumimoji="1"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CC55BC9-AEDC-439E-8AA2-691D085E63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6117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B74AC-AEA5-443C-888E-0DB608570E6E}" type="datetimeFigureOut">
              <a:rPr kumimoji="1" lang="ja-JP" altLang="en-US" smtClean="0"/>
              <a:t>2020/3/31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1C229-EE84-432C-B834-BD8572AC78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08489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50B6C85-9542-4D97-9782-BBCBEA67DD9A}" type="datetimeFigureOut">
              <a:rPr kumimoji="1" lang="ja-JP" altLang="en-US" smtClean="0"/>
              <a:t>2020/3/31</a:t>
            </a:fld>
            <a:endParaRPr kumimoji="1"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CC55BC9-AEDC-439E-8AA2-691D085E63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686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50B6C85-9542-4D97-9782-BBCBEA67DD9A}" type="datetimeFigureOut">
              <a:rPr kumimoji="1" lang="ja-JP" altLang="en-US" smtClean="0"/>
              <a:t>2020/3/31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CC55BC9-AEDC-439E-8AA2-691D085E63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4446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50B6C85-9542-4D97-9782-BBCBEA67DD9A}" type="datetimeFigureOut">
              <a:rPr kumimoji="1" lang="ja-JP" altLang="en-US" smtClean="0"/>
              <a:t>2020/3/31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CC55BC9-AEDC-439E-8AA2-691D085E63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7735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B74AC-AEA5-443C-888E-0DB608570E6E}" type="datetimeFigureOut">
              <a:rPr kumimoji="1" lang="ja-JP" altLang="en-US" smtClean="0"/>
              <a:t>2020/3/31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1C229-EE84-432C-B834-BD8572AC78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1374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B74AC-AEA5-443C-888E-0DB608570E6E}" type="datetimeFigureOut">
              <a:rPr kumimoji="1" lang="ja-JP" altLang="en-US" smtClean="0"/>
              <a:t>2020/3/31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1C229-EE84-432C-B834-BD8572AC78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638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B74AC-AEA5-443C-888E-0DB608570E6E}" type="datetimeFigureOut">
              <a:rPr kumimoji="1" lang="ja-JP" altLang="en-US" smtClean="0"/>
              <a:t>2020/3/31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1C229-EE84-432C-B834-BD8572AC78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7988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B74AC-AEA5-443C-888E-0DB608570E6E}" type="datetimeFigureOut">
              <a:rPr kumimoji="1" lang="ja-JP" altLang="en-US" smtClean="0"/>
              <a:t>2020/3/31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1C229-EE84-432C-B834-BD8572AC78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3084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B74AC-AEA5-443C-888E-0DB608570E6E}" type="datetimeFigureOut">
              <a:rPr kumimoji="1" lang="ja-JP" altLang="en-US" smtClean="0"/>
              <a:t>2020/3/31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1C229-EE84-432C-B834-BD8572AC78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5328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B74AC-AEA5-443C-888E-0DB608570E6E}" type="datetimeFigureOut">
              <a:rPr kumimoji="1" lang="ja-JP" altLang="en-US" smtClean="0"/>
              <a:t>2020/3/31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1C229-EE84-432C-B834-BD8572AC78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425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B74AC-AEA5-443C-888E-0DB608570E6E}" type="datetimeFigureOut">
              <a:rPr kumimoji="1" lang="ja-JP" altLang="en-US" smtClean="0"/>
              <a:t>2020/3/31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1C229-EE84-432C-B834-BD8572AC78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6212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B74AC-AEA5-443C-888E-0DB608570E6E}" type="datetimeFigureOut">
              <a:rPr kumimoji="1" lang="ja-JP" altLang="en-US" smtClean="0"/>
              <a:t>2020/3/31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1C229-EE84-432C-B834-BD8572AC78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052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1" y="-1"/>
            <a:ext cx="7051377" cy="954000"/>
          </a:xfrm>
          <a:prstGeom prst="rect">
            <a:avLst/>
          </a:prstGeom>
          <a:gradFill flip="none" rotWithShape="1">
            <a:gsLst>
              <a:gs pos="66000">
                <a:schemeClr val="tx1"/>
              </a:gs>
              <a:gs pos="95000">
                <a:srgbClr val="CCEC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936104" y="2"/>
            <a:ext cx="48840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Meteorological</a:t>
            </a:r>
            <a:r>
              <a:rPr kumimoji="1" lang="en-US" altLang="ja-JP" sz="1400" baseline="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Satellite Center (MSC) of JMA</a:t>
            </a:r>
            <a:endParaRPr kumimoji="1" lang="ja-JP" alt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75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324000" y="1052736"/>
            <a:ext cx="849600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cxnSp>
        <p:nvCxnSpPr>
          <p:cNvPr id="12" name="直線コネクタ 11"/>
          <p:cNvCxnSpPr/>
          <p:nvPr/>
        </p:nvCxnSpPr>
        <p:spPr>
          <a:xfrm>
            <a:off x="0" y="6360062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C:\Users\ysumida\Documents\work\20150727_BinforRSTAR\AMS_poster\2750x2750_AHIM08_HAC_FD_2015291_030000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29400" y="-1188"/>
            <a:ext cx="2515347" cy="95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936105" y="230755"/>
            <a:ext cx="7486484" cy="72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pic>
        <p:nvPicPr>
          <p:cNvPr id="14" name="Picture 3" descr="C:\Documents and Settings\JMA32E5\デスクトップ\東北大出張\4_ひまわり高頻度観測について\次期ひまわり--.png"/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rgbClr val="002060">
                <a:tint val="45000"/>
                <a:satMod val="400000"/>
              </a:srgbClr>
            </a:duotone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6677">
            <a:off x="8804846" y="55727"/>
            <a:ext cx="286988" cy="350057"/>
          </a:xfrm>
          <a:prstGeom prst="rect">
            <a:avLst/>
          </a:prstGeom>
          <a:noFill/>
        </p:spPr>
      </p:pic>
      <p:grpSp>
        <p:nvGrpSpPr>
          <p:cNvPr id="15" name="グループ化 13"/>
          <p:cNvGrpSpPr>
            <a:grpSpLocks/>
          </p:cNvGrpSpPr>
          <p:nvPr userDrawn="1"/>
        </p:nvGrpSpPr>
        <p:grpSpPr bwMode="auto">
          <a:xfrm>
            <a:off x="409791" y="115418"/>
            <a:ext cx="378162" cy="736843"/>
            <a:chOff x="6488086" y="3905821"/>
            <a:chExt cx="1064481" cy="2637824"/>
          </a:xfrm>
        </p:grpSpPr>
        <p:sp>
          <p:nvSpPr>
            <p:cNvPr id="16" name="月 15"/>
            <p:cNvSpPr/>
            <p:nvPr/>
          </p:nvSpPr>
          <p:spPr>
            <a:xfrm>
              <a:off x="6707011" y="4308954"/>
              <a:ext cx="501306" cy="1872823"/>
            </a:xfrm>
            <a:prstGeom prst="moon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350"/>
            </a:p>
          </p:txBody>
        </p:sp>
        <p:sp>
          <p:nvSpPr>
            <p:cNvPr id="17" name="月 16"/>
            <p:cNvSpPr/>
            <p:nvPr/>
          </p:nvSpPr>
          <p:spPr>
            <a:xfrm rot="20884988">
              <a:off x="6488086" y="4670822"/>
              <a:ext cx="501306" cy="1872823"/>
            </a:xfrm>
            <a:prstGeom prst="mo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350"/>
            </a:p>
          </p:txBody>
        </p:sp>
        <p:sp>
          <p:nvSpPr>
            <p:cNvPr id="18" name="月 17"/>
            <p:cNvSpPr/>
            <p:nvPr/>
          </p:nvSpPr>
          <p:spPr>
            <a:xfrm rot="1230739">
              <a:off x="7051261" y="3905821"/>
              <a:ext cx="501306" cy="1872823"/>
            </a:xfrm>
            <a:prstGeom prst="moon">
              <a:avLst>
                <a:gd name="adj" fmla="val 41558"/>
              </a:avLst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246129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270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pitchFamily="34" charset="0"/>
          <a:ea typeface="ＭＳ Ｐゴシック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pitchFamily="34" charset="0"/>
          <a:ea typeface="ＭＳ Ｐゴシック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pitchFamily="34" charset="0"/>
          <a:ea typeface="ＭＳ Ｐゴシック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pitchFamily="34" charset="0"/>
          <a:ea typeface="ＭＳ Ｐゴシック" pitchFamily="34" charset="-128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pitchFamily="34" charset="0"/>
          <a:ea typeface="ＭＳ Ｐゴシック" pitchFamily="34" charset="-128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pitchFamily="34" charset="0"/>
          <a:ea typeface="ＭＳ Ｐゴシック" pitchFamily="34" charset="-128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pitchFamily="34" charset="0"/>
          <a:ea typeface="ＭＳ Ｐゴシック" pitchFamily="34" charset="-128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pitchFamily="34" charset="0"/>
          <a:ea typeface="ＭＳ Ｐゴシック" pitchFamily="34" charset="-128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ea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2100" kern="1200">
          <a:solidFill>
            <a:schemeClr val="tx1"/>
          </a:solidFill>
          <a:latin typeface="+mn-ea"/>
          <a:ea typeface="+mn-ea"/>
          <a:cs typeface="+mn-cs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1800" kern="1200">
          <a:solidFill>
            <a:schemeClr val="tx1"/>
          </a:solidFill>
          <a:latin typeface="+mn-ea"/>
          <a:ea typeface="+mn-ea"/>
          <a:cs typeface="+mn-cs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1500" kern="1200">
          <a:solidFill>
            <a:schemeClr val="tx1"/>
          </a:solidFill>
          <a:latin typeface="+mn-ea"/>
          <a:ea typeface="+mn-ea"/>
          <a:cs typeface="+mn-cs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umimoji="1" sz="1500" kern="1200">
          <a:solidFill>
            <a:schemeClr val="tx1"/>
          </a:solidFill>
          <a:latin typeface="+mn-ea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umetrain.org/rgb_quick_guides/index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eumetrain.org/rgb_quick_guides/index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asasporttraining.wordpress.com/quick-guides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ta.jma.go.jp/mscweb/en/himawari89/himawari_cast/himawari_cast.php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QuickGuides/RGB_QG_DayDeepClouds_en.pdf" TargetMode="External"/><Relationship Id="rId3" Type="http://schemas.openxmlformats.org/officeDocument/2006/relationships/hyperlink" Target="QuickGuides/RGB_QG_24hourMicrophysics_en.pdf" TargetMode="External"/><Relationship Id="rId7" Type="http://schemas.openxmlformats.org/officeDocument/2006/relationships/hyperlink" Target="QuickGuides/RGB_QG_FireTemperature_en.pdf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QuickGuides/RGB_QG_CloudPhaseDistinction_en.pdf" TargetMode="External"/><Relationship Id="rId5" Type="http://schemas.openxmlformats.org/officeDocument/2006/relationships/hyperlink" Target="QuickGuides/RGB_QG_NaturalColors_en.pdf" TargetMode="External"/><Relationship Id="rId4" Type="http://schemas.openxmlformats.org/officeDocument/2006/relationships/hyperlink" Target="QuickGuides/RGB_QG_Airmass_en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タイトル 1"/>
          <p:cNvSpPr txBox="1">
            <a:spLocks/>
          </p:cNvSpPr>
          <p:nvPr/>
        </p:nvSpPr>
        <p:spPr>
          <a:xfrm>
            <a:off x="848707" y="2267949"/>
            <a:ext cx="77724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Himawari</a:t>
            </a:r>
            <a:r>
              <a:rPr kumimoji="1" lang="en-US" altLang="ja-JP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 RGB Quick Guides </a:t>
            </a:r>
            <a:br>
              <a:rPr kumimoji="1" lang="en-US" altLang="ja-JP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</a:br>
            <a:r>
              <a:rPr kumimoji="1" lang="en-US" altLang="ja-JP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and examining RGBs containing near-infrared imagery</a:t>
            </a:r>
            <a:br>
              <a:rPr kumimoji="1" lang="en-US" altLang="ja-JP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</a:b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　</a:t>
            </a: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- heading towards more effective use of RGB composite imagery -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ＭＳ Ｐゴシック"/>
              <a:cs typeface="+mj-cs"/>
            </a:endParaRPr>
          </a:p>
        </p:txBody>
      </p:sp>
      <p:sp>
        <p:nvSpPr>
          <p:cNvPr id="45" name="サブタイトル 3"/>
          <p:cNvSpPr txBox="1">
            <a:spLocks/>
          </p:cNvSpPr>
          <p:nvPr/>
        </p:nvSpPr>
        <p:spPr>
          <a:xfrm>
            <a:off x="1478902" y="4863877"/>
            <a:ext cx="6858000" cy="1512209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Meteorological Satellite Center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Japan Meteorological Agency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Akihiro SHIMIZU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478902" y="6376086"/>
            <a:ext cx="6512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solidFill>
                  <a:schemeClr val="bg1">
                    <a:lumMod val="65000"/>
                  </a:schemeClr>
                </a:solidFill>
              </a:rPr>
              <a:t>The Tenth Asia-Oceania Meteorological Satellite Users’ </a:t>
            </a:r>
            <a:r>
              <a:rPr lang="en-US" altLang="ja-JP" sz="1400" dirty="0" smtClean="0">
                <a:solidFill>
                  <a:schemeClr val="bg1">
                    <a:lumMod val="65000"/>
                  </a:schemeClr>
                </a:solidFill>
              </a:rPr>
              <a:t>Conference</a:t>
            </a:r>
            <a:r>
              <a:rPr lang="ja-JP" altLang="en-US" sz="1400" dirty="0" smtClean="0">
                <a:solidFill>
                  <a:schemeClr val="bg1">
                    <a:lumMod val="65000"/>
                  </a:schemeClr>
                </a:solidFill>
              </a:rPr>
              <a:t>　</a:t>
            </a:r>
            <a:r>
              <a:rPr lang="en-US" altLang="ja-JP" sz="1400" dirty="0" smtClean="0">
                <a:solidFill>
                  <a:schemeClr val="bg1">
                    <a:lumMod val="65000"/>
                  </a:schemeClr>
                </a:solidFill>
              </a:rPr>
              <a:t>(AOMSUC-10)</a:t>
            </a:r>
          </a:p>
          <a:p>
            <a:pPr algn="ctr"/>
            <a:r>
              <a:rPr kumimoji="1" lang="en-US" altLang="ja-JP" sz="1400" dirty="0" smtClean="0">
                <a:solidFill>
                  <a:schemeClr val="bg1">
                    <a:lumMod val="65000"/>
                  </a:schemeClr>
                </a:solidFill>
              </a:rPr>
              <a:t>Melbourne, Australia</a:t>
            </a:r>
            <a:endParaRPr kumimoji="1" lang="ja-JP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2554855" y="294075"/>
            <a:ext cx="43601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i="1" dirty="0">
                <a:solidFill>
                  <a:schemeClr val="bg1">
                    <a:lumMod val="95000"/>
                  </a:schemeClr>
                </a:solidFill>
              </a:rPr>
              <a:t>Monitoring the earth from space</a:t>
            </a:r>
            <a:endParaRPr lang="ja-JP" altLang="en-US" sz="240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767321" y="981662"/>
            <a:ext cx="75695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/>
              <a:t>Technical Interchange Teleconference between NOAA, </a:t>
            </a:r>
            <a:r>
              <a:rPr lang="en-US" altLang="ja-JP" sz="2400" b="1" dirty="0" smtClean="0"/>
              <a:t>BOM and JMA</a:t>
            </a:r>
          </a:p>
        </p:txBody>
      </p:sp>
    </p:spTree>
    <p:extLst>
      <p:ext uri="{BB962C8B-B14F-4D97-AF65-F5344CB8AC3E}">
        <p14:creationId xmlns:p14="http://schemas.microsoft.com/office/powerpoint/2010/main" val="281228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smtClean="0">
                <a:latin typeface="+mn-lt"/>
              </a:rPr>
              <a:t>Reference: RGB Quick </a:t>
            </a:r>
            <a:r>
              <a:rPr lang="en-US" altLang="ja-JP" dirty="0">
                <a:latin typeface="+mn-lt"/>
              </a:rPr>
              <a:t>Guide by </a:t>
            </a:r>
            <a:r>
              <a:rPr lang="en-US" altLang="ja-JP" dirty="0" err="1">
                <a:latin typeface="+mn-lt"/>
              </a:rPr>
              <a:t>EUMeTrain</a:t>
            </a:r>
            <a:r>
              <a:rPr lang="en-US" altLang="ja-JP" dirty="0">
                <a:latin typeface="+mn-lt"/>
              </a:rPr>
              <a:t> </a:t>
            </a:r>
            <a:endParaRPr kumimoji="1" lang="ja-JP" altLang="en-US" dirty="0">
              <a:latin typeface="+mn-lt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6658" y="1690689"/>
            <a:ext cx="4744388" cy="48339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正方形/長方形 5"/>
          <p:cNvSpPr/>
          <p:nvPr/>
        </p:nvSpPr>
        <p:spPr>
          <a:xfrm>
            <a:off x="2123728" y="6462705"/>
            <a:ext cx="5166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hlinkClick r:id="rId4"/>
              </a:rPr>
              <a:t>http://</a:t>
            </a:r>
            <a:r>
              <a:rPr lang="en-US" altLang="ja-JP" dirty="0" smtClean="0">
                <a:hlinkClick r:id="rId4"/>
              </a:rPr>
              <a:t>eumetrain.org/rgb_quick_guides/index.html</a:t>
            </a:r>
            <a:endParaRPr lang="ja-JP" altLang="en-US" dirty="0"/>
          </a:p>
        </p:txBody>
      </p:sp>
      <p:sp>
        <p:nvSpPr>
          <p:cNvPr id="7" name="四角形吹き出し 6"/>
          <p:cNvSpPr/>
          <p:nvPr/>
        </p:nvSpPr>
        <p:spPr>
          <a:xfrm>
            <a:off x="6601945" y="1690689"/>
            <a:ext cx="2233136" cy="1759084"/>
          </a:xfrm>
          <a:prstGeom prst="wedgeRectCallout">
            <a:avLst>
              <a:gd name="adj1" fmla="val -47780"/>
              <a:gd name="adj2" fmla="val 90409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RGB Quick Guides for </a:t>
            </a:r>
            <a:r>
              <a:rPr kumimoji="1" lang="en-US" altLang="ja-JP" dirty="0" err="1" smtClean="0">
                <a:solidFill>
                  <a:schemeClr val="tx1"/>
                </a:solidFill>
              </a:rPr>
              <a:t>Meteosat</a:t>
            </a:r>
            <a:r>
              <a:rPr kumimoji="1" lang="en-US" altLang="ja-JP" dirty="0" smtClean="0">
                <a:solidFill>
                  <a:schemeClr val="tx1"/>
                </a:solidFill>
              </a:rPr>
              <a:t> (MSG) users.</a:t>
            </a:r>
          </a:p>
          <a:p>
            <a:r>
              <a:rPr kumimoji="1" lang="en-US" altLang="ja-JP" dirty="0" smtClean="0">
                <a:solidFill>
                  <a:schemeClr val="tx1"/>
                </a:solidFill>
              </a:rPr>
              <a:t>Good references for making </a:t>
            </a:r>
            <a:r>
              <a:rPr kumimoji="1" lang="en-US" altLang="ja-JP" dirty="0" err="1" smtClean="0">
                <a:solidFill>
                  <a:schemeClr val="tx1"/>
                </a:solidFill>
              </a:rPr>
              <a:t>Himawari</a:t>
            </a:r>
            <a:r>
              <a:rPr kumimoji="1" lang="en-US" altLang="ja-JP" dirty="0" smtClean="0">
                <a:solidFill>
                  <a:schemeClr val="tx1"/>
                </a:solidFill>
              </a:rPr>
              <a:t> version.</a:t>
            </a:r>
            <a:endParaRPr kumimoji="1" lang="en-US" altLang="ja-JP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70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4389" y="0"/>
            <a:ext cx="8855222" cy="801002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ja-JP" sz="3200" dirty="0" smtClean="0">
                <a:latin typeface="+mn-lt"/>
              </a:rPr>
              <a:t>Reference: Natural </a:t>
            </a:r>
            <a:r>
              <a:rPr lang="en-US" altLang="ja-JP" sz="3200" dirty="0" err="1" smtClean="0">
                <a:latin typeface="+mn-lt"/>
              </a:rPr>
              <a:t>Colour</a:t>
            </a:r>
            <a:r>
              <a:rPr lang="en-US" altLang="ja-JP" sz="3200" dirty="0" smtClean="0">
                <a:latin typeface="+mn-lt"/>
              </a:rPr>
              <a:t> RGB Quick Guide by </a:t>
            </a:r>
            <a:r>
              <a:rPr lang="en-US" altLang="ja-JP" sz="3200" dirty="0" err="1" smtClean="0">
                <a:latin typeface="+mn-lt"/>
              </a:rPr>
              <a:t>EUMeTrain</a:t>
            </a:r>
            <a:r>
              <a:rPr lang="en-US" altLang="ja-JP" sz="3200" dirty="0" smtClean="0">
                <a:latin typeface="+mn-lt"/>
              </a:rPr>
              <a:t> </a:t>
            </a:r>
            <a:endParaRPr kumimoji="1" lang="ja-JP" altLang="en-US" sz="3200" dirty="0">
              <a:latin typeface="+mn-lt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123728" y="6462705"/>
            <a:ext cx="5166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hlinkClick r:id="rId3"/>
              </a:rPr>
              <a:t>http://</a:t>
            </a:r>
            <a:r>
              <a:rPr lang="en-US" altLang="ja-JP" dirty="0" smtClean="0">
                <a:hlinkClick r:id="rId3"/>
              </a:rPr>
              <a:t>eumetrain.org/rgb_quick_guides/index.html</a:t>
            </a:r>
            <a:endParaRPr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89" y="631049"/>
            <a:ext cx="4392488" cy="62125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506" y="631049"/>
            <a:ext cx="4366105" cy="61752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1418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912" y="1641946"/>
            <a:ext cx="3594176" cy="48207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smtClean="0">
                <a:latin typeface="+mn-lt"/>
              </a:rPr>
              <a:t>Reference: RGB Quick </a:t>
            </a:r>
            <a:r>
              <a:rPr lang="en-US" altLang="ja-JP" dirty="0">
                <a:latin typeface="+mn-lt"/>
              </a:rPr>
              <a:t>Guide by </a:t>
            </a:r>
            <a:r>
              <a:rPr lang="en-US" altLang="ja-JP" dirty="0" smtClean="0">
                <a:latin typeface="+mn-lt"/>
              </a:rPr>
              <a:t>NASA </a:t>
            </a:r>
            <a:r>
              <a:rPr lang="en-US" altLang="ja-JP" dirty="0" err="1" smtClean="0">
                <a:latin typeface="+mn-lt"/>
              </a:rPr>
              <a:t>SPoRT</a:t>
            </a:r>
            <a:r>
              <a:rPr lang="en-US" altLang="ja-JP" dirty="0" smtClean="0">
                <a:latin typeface="+mn-lt"/>
              </a:rPr>
              <a:t> </a:t>
            </a:r>
            <a:endParaRPr kumimoji="1" lang="ja-JP" altLang="en-US" dirty="0">
              <a:latin typeface="+mn-lt"/>
            </a:endParaRPr>
          </a:p>
        </p:txBody>
      </p:sp>
      <p:sp>
        <p:nvSpPr>
          <p:cNvPr id="7" name="四角形吹き出し 6"/>
          <p:cNvSpPr/>
          <p:nvPr/>
        </p:nvSpPr>
        <p:spPr>
          <a:xfrm>
            <a:off x="6501277" y="2728657"/>
            <a:ext cx="1887147" cy="1759084"/>
          </a:xfrm>
          <a:prstGeom prst="wedgeRectCallout">
            <a:avLst>
              <a:gd name="adj1" fmla="val -66593"/>
              <a:gd name="adj2" fmla="val 101648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RGB Quick Guides for GOES users.</a:t>
            </a:r>
          </a:p>
          <a:p>
            <a:r>
              <a:rPr kumimoji="1" lang="en-US" altLang="ja-JP" dirty="0" smtClean="0">
                <a:solidFill>
                  <a:schemeClr val="tx1"/>
                </a:solidFill>
              </a:rPr>
              <a:t>Some </a:t>
            </a:r>
            <a:r>
              <a:rPr kumimoji="1" lang="en-US" altLang="ja-JP" dirty="0" err="1" smtClean="0">
                <a:solidFill>
                  <a:schemeClr val="tx1"/>
                </a:solidFill>
              </a:rPr>
              <a:t>Himawari</a:t>
            </a:r>
            <a:r>
              <a:rPr kumimoji="1" lang="en-US" altLang="ja-JP" dirty="0" smtClean="0">
                <a:solidFill>
                  <a:schemeClr val="tx1"/>
                </a:solidFill>
              </a:rPr>
              <a:t> versions are also available!</a:t>
            </a:r>
            <a:endParaRPr kumimoji="1" lang="en-US" altLang="ja-JP" dirty="0">
              <a:solidFill>
                <a:schemeClr val="tx1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2123728" y="6462705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hlinkClick r:id="rId4"/>
              </a:rPr>
              <a:t>https://nasasporttraining.wordpress.com/quick-guides</a:t>
            </a:r>
            <a:r>
              <a:rPr lang="en-US" altLang="ja-JP" dirty="0" smtClean="0">
                <a:hlinkClick r:id="rId4"/>
              </a:rPr>
              <a:t>/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4312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8688"/>
            <a:ext cx="4542792" cy="58772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817" y="793007"/>
            <a:ext cx="4547183" cy="58829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タイトル 1"/>
          <p:cNvSpPr>
            <a:spLocks noGrp="1"/>
          </p:cNvSpPr>
          <p:nvPr>
            <p:ph type="title"/>
          </p:nvPr>
        </p:nvSpPr>
        <p:spPr>
          <a:xfrm>
            <a:off x="144389" y="0"/>
            <a:ext cx="8855222" cy="801002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ja-JP" sz="3200" dirty="0" smtClean="0">
                <a:latin typeface="+mn-lt"/>
              </a:rPr>
              <a:t>Reference: Day Snow-Fog RGB Quick Guide by </a:t>
            </a:r>
            <a:r>
              <a:rPr lang="en-US" altLang="ja-JP" sz="3200" dirty="0" err="1" smtClean="0">
                <a:latin typeface="+mn-lt"/>
              </a:rPr>
              <a:t>SPoRT</a:t>
            </a:r>
            <a:r>
              <a:rPr lang="en-US" altLang="ja-JP" sz="3200" dirty="0" smtClean="0">
                <a:latin typeface="+mn-lt"/>
              </a:rPr>
              <a:t> </a:t>
            </a:r>
            <a:endParaRPr kumimoji="1" lang="ja-JP" alt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303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3058" y="0"/>
            <a:ext cx="826667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ja-JP" sz="3200" dirty="0" smtClean="0">
                <a:latin typeface="+mn-lt"/>
              </a:rPr>
              <a:t>JMA’s Meteorological Satellite Center Technical Note</a:t>
            </a:r>
            <a:r>
              <a:rPr lang="en-US" altLang="ja-JP" sz="2400" dirty="0">
                <a:latin typeface="+mn-lt"/>
              </a:rPr>
              <a:t/>
            </a:r>
            <a:br>
              <a:rPr lang="en-US" altLang="ja-JP" sz="2400" dirty="0">
                <a:latin typeface="+mn-lt"/>
              </a:rPr>
            </a:br>
            <a:r>
              <a:rPr lang="en-US" altLang="ja-JP" sz="2400" dirty="0" smtClean="0">
                <a:latin typeface="+mn-lt"/>
              </a:rPr>
              <a:t>“Introduction </a:t>
            </a:r>
            <a:r>
              <a:rPr lang="en-US" altLang="ja-JP" sz="2400" dirty="0">
                <a:latin typeface="+mn-lt"/>
              </a:rPr>
              <a:t>to RGB composite imagery by </a:t>
            </a:r>
            <a:r>
              <a:rPr lang="en-US" altLang="ja-JP" sz="2400" dirty="0" smtClean="0">
                <a:latin typeface="+mn-lt"/>
              </a:rPr>
              <a:t>Himawari-8” (A. Shimizu)</a:t>
            </a:r>
            <a:endParaRPr kumimoji="1" lang="ja-JP" altLang="en-US" sz="2400" dirty="0">
              <a:latin typeface="+mn-lt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3280380" cy="46396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91" y="3605276"/>
            <a:ext cx="2232248" cy="31571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428" y="1628800"/>
            <a:ext cx="2232248" cy="31571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475" y="3605276"/>
            <a:ext cx="2232247" cy="31571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正方形/長方形 3"/>
          <p:cNvSpPr/>
          <p:nvPr/>
        </p:nvSpPr>
        <p:spPr>
          <a:xfrm>
            <a:off x="7298957" y="1265090"/>
            <a:ext cx="1673046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dirty="0" smtClean="0"/>
              <a:t>The </a:t>
            </a:r>
            <a:r>
              <a:rPr lang="en-US" altLang="ja-JP" dirty="0"/>
              <a:t>report will be available on the website in near future</a:t>
            </a:r>
            <a:r>
              <a:rPr lang="en-US" altLang="ja-JP" dirty="0" smtClean="0"/>
              <a:t>.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4851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-43865"/>
            <a:ext cx="7886700" cy="82967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ja-JP" dirty="0">
                <a:latin typeface="+mn-lt"/>
              </a:rPr>
              <a:t>Reference: </a:t>
            </a:r>
            <a:r>
              <a:rPr lang="en-US" altLang="ja-JP" dirty="0" err="1">
                <a:latin typeface="+mn-lt"/>
              </a:rPr>
              <a:t>HimawariCast</a:t>
            </a:r>
            <a:r>
              <a:rPr lang="ja-JP" altLang="en-US" dirty="0" smtClean="0">
                <a:latin typeface="+mn-lt"/>
              </a:rPr>
              <a:t> </a:t>
            </a:r>
            <a:r>
              <a:rPr lang="en-US" altLang="ja-JP" dirty="0" smtClean="0">
                <a:latin typeface="+mn-lt"/>
              </a:rPr>
              <a:t>Newslette</a:t>
            </a:r>
            <a:r>
              <a:rPr lang="en-US" altLang="ja-JP" dirty="0">
                <a:latin typeface="+mn-lt"/>
              </a:rPr>
              <a:t>r</a:t>
            </a:r>
            <a:endParaRPr kumimoji="1" lang="ja-JP" altLang="en-US" dirty="0">
              <a:latin typeface="+mn-lt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78117" y="785812"/>
            <a:ext cx="3647548" cy="573363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ja-JP" dirty="0" err="1" smtClean="0"/>
              <a:t>HimawariCast</a:t>
            </a:r>
            <a:r>
              <a:rPr lang="en-US" altLang="ja-JP" dirty="0" smtClean="0"/>
              <a:t> Newsletters have been established </a:t>
            </a:r>
            <a:r>
              <a:rPr lang="en-US" altLang="ja-JP" dirty="0"/>
              <a:t>in </a:t>
            </a:r>
            <a:r>
              <a:rPr lang="en-US" altLang="ja-JP" dirty="0" smtClean="0"/>
              <a:t>consideration of the current situation to enable sharing  </a:t>
            </a:r>
            <a:r>
              <a:rPr lang="en-US" altLang="ja-JP" dirty="0"/>
              <a:t>of important </a:t>
            </a:r>
            <a:r>
              <a:rPr lang="en-US" altLang="ja-JP" dirty="0" smtClean="0"/>
              <a:t>information </a:t>
            </a:r>
            <a:r>
              <a:rPr lang="en-US" altLang="ja-JP" dirty="0"/>
              <a:t>and expertise </a:t>
            </a:r>
            <a:r>
              <a:rPr lang="en-US" altLang="ja-JP" dirty="0" smtClean="0"/>
              <a:t>on </a:t>
            </a:r>
            <a:r>
              <a:rPr lang="en-US" altLang="ja-JP" dirty="0"/>
              <a:t>satellite </a:t>
            </a:r>
            <a:r>
              <a:rPr lang="en-US" altLang="ja-JP" dirty="0" smtClean="0"/>
              <a:t>imagery analysis.</a:t>
            </a:r>
          </a:p>
          <a:p>
            <a:pPr>
              <a:lnSpc>
                <a:spcPct val="120000"/>
              </a:lnSpc>
            </a:pPr>
            <a:r>
              <a:rPr lang="en-US" altLang="ja-JP" dirty="0" smtClean="0"/>
              <a:t>Their contents include </a:t>
            </a:r>
            <a:r>
              <a:rPr lang="en-US" altLang="ja-JP" dirty="0"/>
              <a:t>important </a:t>
            </a:r>
            <a:r>
              <a:rPr lang="en-US" altLang="ja-JP" dirty="0" smtClean="0"/>
              <a:t>information relating </a:t>
            </a:r>
            <a:r>
              <a:rPr lang="en-US" altLang="ja-JP" dirty="0"/>
              <a:t>to the </a:t>
            </a:r>
            <a:r>
              <a:rPr lang="en-US" altLang="ja-JP" dirty="0" smtClean="0"/>
              <a:t>operation of </a:t>
            </a:r>
            <a:r>
              <a:rPr lang="en-US" altLang="ja-JP" dirty="0" err="1" smtClean="0"/>
              <a:t>HimawariCast</a:t>
            </a:r>
            <a:r>
              <a:rPr lang="en-US" altLang="ja-JP" dirty="0" smtClean="0"/>
              <a:t> receiving </a:t>
            </a:r>
            <a:r>
              <a:rPr lang="en-US" altLang="ja-JP" dirty="0"/>
              <a:t>systems, examples </a:t>
            </a:r>
            <a:r>
              <a:rPr lang="en-US" altLang="ja-JP" dirty="0" smtClean="0"/>
              <a:t>of satellite </a:t>
            </a:r>
            <a:r>
              <a:rPr lang="en-US" altLang="ja-JP" dirty="0"/>
              <a:t>imagery </a:t>
            </a:r>
            <a:r>
              <a:rPr lang="en-US" altLang="ja-JP" dirty="0" smtClean="0"/>
              <a:t>analysis  </a:t>
            </a:r>
            <a:r>
              <a:rPr lang="en-US" altLang="ja-JP" dirty="0"/>
              <a:t>techniques </a:t>
            </a:r>
            <a:r>
              <a:rPr lang="en-US" altLang="ja-JP" dirty="0" smtClean="0"/>
              <a:t>and </a:t>
            </a:r>
            <a:r>
              <a:rPr lang="en-US" altLang="ja-JP" dirty="0"/>
              <a:t>tips on </a:t>
            </a:r>
            <a:r>
              <a:rPr lang="en-US" altLang="ja-JP" dirty="0" smtClean="0"/>
              <a:t>using JMA’s </a:t>
            </a:r>
            <a:r>
              <a:rPr lang="en-US" altLang="ja-JP" dirty="0"/>
              <a:t>SATAID display and </a:t>
            </a:r>
            <a:r>
              <a:rPr lang="en-US" altLang="ja-JP" dirty="0" smtClean="0"/>
              <a:t>analysis program</a:t>
            </a:r>
            <a:r>
              <a:rPr lang="en-US" altLang="ja-JP" dirty="0"/>
              <a:t>.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715879" y="6519446"/>
            <a:ext cx="77122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>
                <a:hlinkClick r:id="rId3"/>
              </a:rPr>
              <a:t>https://</a:t>
            </a:r>
            <a:r>
              <a:rPr lang="en-US" altLang="ja-JP" sz="1600" dirty="0" smtClean="0">
                <a:hlinkClick r:id="rId3"/>
              </a:rPr>
              <a:t>www.data.jma.go.jp/mscweb/en/himawari89/himawari_cast/himawari_cast.php</a:t>
            </a:r>
            <a:endParaRPr lang="ja-JP" altLang="en-US" sz="16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35" y="692068"/>
            <a:ext cx="3125655" cy="43408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8280" y="1883193"/>
            <a:ext cx="3055589" cy="43933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四角形吹き出し 7"/>
          <p:cNvSpPr/>
          <p:nvPr/>
        </p:nvSpPr>
        <p:spPr>
          <a:xfrm>
            <a:off x="54799" y="5586649"/>
            <a:ext cx="2447115" cy="811370"/>
          </a:xfrm>
          <a:prstGeom prst="wedgeRectCallout">
            <a:avLst>
              <a:gd name="adj1" fmla="val 42208"/>
              <a:gd name="adj2" fmla="val -113261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 </a:t>
            </a:r>
            <a:r>
              <a:rPr kumimoji="1" lang="en-US" altLang="ja-JP" dirty="0" smtClean="0">
                <a:solidFill>
                  <a:schemeClr val="tx1"/>
                </a:solidFill>
              </a:rPr>
              <a:t>There are serialized article on RGB composites!</a:t>
            </a:r>
            <a:endParaRPr kumimoji="1" lang="en-US" altLang="ja-JP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38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smtClean="0">
                <a:latin typeface="+mn-lt"/>
              </a:rPr>
              <a:t>Future plan</a:t>
            </a:r>
            <a:endParaRPr kumimoji="1" lang="ja-JP" altLang="en-US" dirty="0">
              <a:latin typeface="+mn-lt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Currently, the details of the </a:t>
            </a:r>
            <a:r>
              <a:rPr lang="en-US" altLang="ja-JP" dirty="0" smtClean="0"/>
              <a:t>contents </a:t>
            </a:r>
            <a:r>
              <a:rPr lang="en-US" altLang="ja-JP" dirty="0"/>
              <a:t>are being examined.</a:t>
            </a:r>
            <a:endParaRPr kumimoji="1" lang="en-US" altLang="ja-JP" dirty="0" smtClean="0"/>
          </a:p>
          <a:p>
            <a:r>
              <a:rPr lang="en-US" altLang="ja-JP" dirty="0" smtClean="0"/>
              <a:t>There is a plan to publish the </a:t>
            </a:r>
            <a:r>
              <a:rPr lang="en-US" altLang="ja-JP" dirty="0" err="1" smtClean="0"/>
              <a:t>Himawari</a:t>
            </a:r>
            <a:r>
              <a:rPr lang="en-US" altLang="ja-JP" dirty="0" smtClean="0"/>
              <a:t> RGB Quick Guides on the Meteorological Satellite Center/JMA website.</a:t>
            </a:r>
            <a:endParaRPr lang="en-US" altLang="ja-JP" dirty="0"/>
          </a:p>
          <a:p>
            <a:r>
              <a:rPr lang="en-US" altLang="ja-JP" dirty="0" smtClean="0"/>
              <a:t>The detailed report related to the RGB </a:t>
            </a:r>
            <a:r>
              <a:rPr lang="en-US" altLang="ja-JP" dirty="0"/>
              <a:t>composite introduction </a:t>
            </a:r>
            <a:r>
              <a:rPr lang="en-US" altLang="ja-JP" dirty="0" smtClean="0"/>
              <a:t>will be also published on the website.</a:t>
            </a:r>
          </a:p>
          <a:p>
            <a:r>
              <a:rPr lang="en-US" altLang="ja-JP" dirty="0" smtClean="0"/>
              <a:t>Additional quick guide for other useful imagery products (e.g. sandwich product) will be considered in the future.</a:t>
            </a:r>
          </a:p>
        </p:txBody>
      </p:sp>
    </p:spTree>
    <p:extLst>
      <p:ext uri="{BB962C8B-B14F-4D97-AF65-F5344CB8AC3E}">
        <p14:creationId xmlns:p14="http://schemas.microsoft.com/office/powerpoint/2010/main" val="62572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47135" y="271850"/>
            <a:ext cx="8255857" cy="3173500"/>
          </a:xfrm>
        </p:spPr>
        <p:txBody>
          <a:bodyPr>
            <a:normAutofit/>
          </a:bodyPr>
          <a:lstStyle/>
          <a:p>
            <a:pPr algn="r"/>
            <a:r>
              <a:rPr lang="en-US" altLang="ja-JP" sz="4000" dirty="0">
                <a:latin typeface="+mn-lt"/>
              </a:rPr>
              <a:t>Examining RGBs containing </a:t>
            </a:r>
            <a:r>
              <a:rPr lang="en-US" altLang="ja-JP" sz="4000" dirty="0" smtClean="0">
                <a:latin typeface="+mn-lt"/>
              </a:rPr>
              <a:t/>
            </a:r>
            <a:br>
              <a:rPr lang="en-US" altLang="ja-JP" sz="4000" dirty="0" smtClean="0">
                <a:latin typeface="+mn-lt"/>
              </a:rPr>
            </a:br>
            <a:r>
              <a:rPr lang="en-US" altLang="ja-JP" sz="4000" dirty="0" smtClean="0">
                <a:latin typeface="+mn-lt"/>
              </a:rPr>
              <a:t>near-infrared imagery</a:t>
            </a:r>
            <a:br>
              <a:rPr lang="en-US" altLang="ja-JP" sz="4000" dirty="0" smtClean="0">
                <a:latin typeface="+mn-lt"/>
              </a:rPr>
            </a:br>
            <a:r>
              <a:rPr lang="en-US" altLang="ja-JP" sz="2400" dirty="0" smtClean="0">
                <a:latin typeface="+mn-lt"/>
              </a:rPr>
              <a:t>- based on </a:t>
            </a:r>
            <a:r>
              <a:rPr lang="en-US" altLang="ja-JP" sz="2400" dirty="0" err="1" smtClean="0">
                <a:latin typeface="+mn-lt"/>
              </a:rPr>
              <a:t>Himawari</a:t>
            </a:r>
            <a:r>
              <a:rPr lang="en-US" altLang="ja-JP" sz="2400" dirty="0" smtClean="0">
                <a:latin typeface="+mn-lt"/>
              </a:rPr>
              <a:t> RGB Quick Guide contents -</a:t>
            </a:r>
            <a:r>
              <a:rPr lang="en-US" altLang="ja-JP" sz="1600" dirty="0" smtClean="0">
                <a:latin typeface="+mn-lt"/>
              </a:rPr>
              <a:t/>
            </a:r>
            <a:br>
              <a:rPr lang="en-US" altLang="ja-JP" sz="1600" dirty="0" smtClean="0">
                <a:latin typeface="+mn-lt"/>
              </a:rPr>
            </a:br>
            <a:r>
              <a:rPr lang="en-US" altLang="ja-JP" sz="1600" dirty="0">
                <a:latin typeface="+mn-lt"/>
              </a:rPr>
              <a:t/>
            </a:r>
            <a:br>
              <a:rPr lang="en-US" altLang="ja-JP" sz="1600" dirty="0">
                <a:latin typeface="+mn-lt"/>
              </a:rPr>
            </a:br>
            <a:r>
              <a:rPr lang="en-US" altLang="ja-JP" sz="2400" dirty="0" smtClean="0">
                <a:latin typeface="+mn-lt"/>
              </a:rPr>
              <a:t>Fire </a:t>
            </a:r>
            <a:r>
              <a:rPr lang="en-US" altLang="ja-JP" sz="2400" dirty="0">
                <a:latin typeface="+mn-lt"/>
              </a:rPr>
              <a:t>Temperature RGB</a:t>
            </a:r>
            <a:br>
              <a:rPr lang="en-US" altLang="ja-JP" sz="2400" dirty="0">
                <a:latin typeface="+mn-lt"/>
              </a:rPr>
            </a:br>
            <a:r>
              <a:rPr lang="en-US" altLang="ja-JP" sz="2400" dirty="0">
                <a:latin typeface="+mn-lt"/>
              </a:rPr>
              <a:t>Cloud Phase Distinction RGB</a:t>
            </a:r>
          </a:p>
        </p:txBody>
      </p:sp>
    </p:spTree>
    <p:extLst>
      <p:ext uri="{BB962C8B-B14F-4D97-AF65-F5344CB8AC3E}">
        <p14:creationId xmlns:p14="http://schemas.microsoft.com/office/powerpoint/2010/main" val="53303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93780" y="36041"/>
            <a:ext cx="7886700" cy="980781"/>
          </a:xfrm>
        </p:spPr>
        <p:txBody>
          <a:bodyPr/>
          <a:lstStyle/>
          <a:p>
            <a:pPr algn="ctr"/>
            <a:r>
              <a:rPr lang="en-US" altLang="ja-JP" dirty="0">
                <a:latin typeface="+mn-lt"/>
              </a:rPr>
              <a:t>Fire Temperature RGB</a:t>
            </a:r>
            <a:endParaRPr kumimoji="1" lang="ja-JP" altLang="en-US" dirty="0">
              <a:latin typeface="+mn-lt"/>
            </a:endParaRPr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080782"/>
              </p:ext>
            </p:extLst>
          </p:nvPr>
        </p:nvGraphicFramePr>
        <p:xfrm>
          <a:off x="2630138" y="5056694"/>
          <a:ext cx="6417398" cy="1705249"/>
        </p:xfrm>
        <a:graphic>
          <a:graphicData uri="http://schemas.openxmlformats.org/drawingml/2006/table">
            <a:tbl>
              <a:tblPr/>
              <a:tblGrid>
                <a:gridCol w="347798">
                  <a:extLst>
                    <a:ext uri="{9D8B030D-6E8A-4147-A177-3AD203B41FA5}">
                      <a16:colId xmlns:a16="http://schemas.microsoft.com/office/drawing/2014/main" val="570424909"/>
                    </a:ext>
                  </a:extLst>
                </a:gridCol>
                <a:gridCol w="380968">
                  <a:extLst>
                    <a:ext uri="{9D8B030D-6E8A-4147-A177-3AD203B41FA5}">
                      <a16:colId xmlns:a16="http://schemas.microsoft.com/office/drawing/2014/main" val="3837853489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31539421"/>
                    </a:ext>
                  </a:extLst>
                </a:gridCol>
                <a:gridCol w="369872">
                  <a:extLst>
                    <a:ext uri="{9D8B030D-6E8A-4147-A177-3AD203B41FA5}">
                      <a16:colId xmlns:a16="http://schemas.microsoft.com/office/drawing/2014/main" val="1426565086"/>
                    </a:ext>
                  </a:extLst>
                </a:gridCol>
                <a:gridCol w="358172">
                  <a:extLst>
                    <a:ext uri="{9D8B030D-6E8A-4147-A177-3AD203B41FA5}">
                      <a16:colId xmlns:a16="http://schemas.microsoft.com/office/drawing/2014/main" val="3824788640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4254447234"/>
                    </a:ext>
                  </a:extLst>
                </a:gridCol>
                <a:gridCol w="1153996">
                  <a:extLst>
                    <a:ext uri="{9D8B030D-6E8A-4147-A177-3AD203B41FA5}">
                      <a16:colId xmlns:a16="http://schemas.microsoft.com/office/drawing/2014/main" val="1933187217"/>
                    </a:ext>
                  </a:extLst>
                </a:gridCol>
                <a:gridCol w="1358320">
                  <a:extLst>
                    <a:ext uri="{9D8B030D-6E8A-4147-A177-3AD203B41FA5}">
                      <a16:colId xmlns:a16="http://schemas.microsoft.com/office/drawing/2014/main" val="1861962494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045827810"/>
                    </a:ext>
                  </a:extLst>
                </a:gridCol>
              </a:tblGrid>
              <a:tr h="30023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Color</a:t>
                      </a:r>
                      <a:endParaRPr lang="ja-JP" altLang="en-US" sz="9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4902" marR="4902" marT="49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AHI </a:t>
                      </a:r>
                      <a:r>
                        <a:rPr lang="en-US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bands</a:t>
                      </a:r>
                      <a:endParaRPr lang="ja-JP" altLang="en-US" sz="9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4902" marR="4902" marT="49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Central</a:t>
                      </a:r>
                      <a:r>
                        <a:rPr lang="en-US" altLang="ja-JP" sz="9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 wave length</a:t>
                      </a:r>
                      <a:r>
                        <a:rPr lang="ja-JP" altLang="en-US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 </a:t>
                      </a:r>
                      <a:r>
                        <a:rPr lang="ja-JP" alt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/>
                      </a:r>
                      <a:br>
                        <a:rPr lang="ja-JP" alt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</a:br>
                      <a:r>
                        <a:rPr lang="en-US" altLang="ja-JP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[</a:t>
                      </a:r>
                      <a:r>
                        <a:rPr lang="el-G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μ</a:t>
                      </a:r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m]</a:t>
                      </a:r>
                    </a:p>
                  </a:txBody>
                  <a:tcPr marL="4902" marR="4902" marT="49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Min</a:t>
                      </a:r>
                    </a:p>
                  </a:txBody>
                  <a:tcPr marL="4837" marR="4837" marT="483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Max</a:t>
                      </a:r>
                    </a:p>
                  </a:txBody>
                  <a:tcPr marL="4837" marR="4837" marT="483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Gamma</a:t>
                      </a:r>
                      <a:endParaRPr lang="ja-JP" altLang="en-US" sz="9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4902" marR="4902" marT="49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  <a:ea typeface="+mn-ea"/>
                        </a:rPr>
                        <a:t>Physical relation to</a:t>
                      </a:r>
                      <a:endParaRPr lang="ja-JP" altLang="en-US" sz="9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4902" marR="4902" marT="49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  <a:ea typeface="+mn-ea"/>
                        </a:rPr>
                        <a:t>Smaller contribution to signal of</a:t>
                      </a:r>
                      <a:endParaRPr lang="ja-JP" altLang="en-US" sz="9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4902" marR="4902" marT="49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  <a:ea typeface="+mn-ea"/>
                        </a:rPr>
                        <a:t>Larger contribution to signal of</a:t>
                      </a:r>
                      <a:endParaRPr lang="ja-JP" altLang="en-US" sz="9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4902" marR="4902" marT="49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100633"/>
                  </a:ext>
                </a:extLst>
              </a:tr>
              <a:tr h="3317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[</a:t>
                      </a:r>
                      <a:r>
                        <a:rPr lang="en-US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K/%]</a:t>
                      </a:r>
                      <a:endParaRPr lang="en-US" sz="9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4837" marR="4837" marT="483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[</a:t>
                      </a:r>
                      <a:r>
                        <a:rPr lang="en-US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K/%]</a:t>
                      </a:r>
                      <a:endParaRPr lang="en-US" sz="9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4837" marR="4837" marT="483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7575837"/>
                  </a:ext>
                </a:extLst>
              </a:tr>
              <a:tr h="22899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Red</a:t>
                      </a:r>
                      <a:endParaRPr lang="en-US" sz="9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4902" marR="4902" marT="49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B07</a:t>
                      </a:r>
                    </a:p>
                  </a:txBody>
                  <a:tcPr marL="4837" marR="4837" marT="483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3.9</a:t>
                      </a:r>
                    </a:p>
                  </a:txBody>
                  <a:tcPr marL="4837" marR="4837" marT="483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273.0K</a:t>
                      </a:r>
                    </a:p>
                  </a:txBody>
                  <a:tcPr marL="4837" marR="4837" marT="483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350.0K</a:t>
                      </a:r>
                    </a:p>
                  </a:txBody>
                  <a:tcPr marL="4837" marR="4837" marT="483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1.0 </a:t>
                      </a:r>
                    </a:p>
                  </a:txBody>
                  <a:tcPr marL="4837" marR="4837" marT="483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Temperature</a:t>
                      </a:r>
                      <a:b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Cloud phase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Thick water clouds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Fire hotspots (with lower temperature)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106204"/>
                  </a:ext>
                </a:extLst>
              </a:tr>
              <a:tr h="2783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Green</a:t>
                      </a:r>
                      <a:endParaRPr lang="en-US" sz="900" b="0" i="0" u="none" strike="noStrike" dirty="0">
                        <a:solidFill>
                          <a:srgbClr val="00B05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4902" marR="4902" marT="49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B06</a:t>
                      </a:r>
                    </a:p>
                  </a:txBody>
                  <a:tcPr marL="4837" marR="4837" marT="483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4837" marR="4837" marT="483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0%</a:t>
                      </a:r>
                    </a:p>
                  </a:txBody>
                  <a:tcPr marL="4837" marR="4837" marT="483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50%</a:t>
                      </a:r>
                    </a:p>
                  </a:txBody>
                  <a:tcPr marL="4837" marR="4837" marT="483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1.0 </a:t>
                      </a:r>
                    </a:p>
                  </a:txBody>
                  <a:tcPr marL="4837" marR="4837" marT="483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Temperature</a:t>
                      </a:r>
                      <a:b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Cloud phase and size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Thin ice clouds with large ice particles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Fire hotspots (with mid temperature)</a:t>
                      </a:r>
                      <a:b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Thick water clouds with small droplets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067215"/>
                  </a:ext>
                </a:extLst>
              </a:tr>
              <a:tr h="22899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Blue</a:t>
                      </a:r>
                      <a:endParaRPr lang="en-US" sz="900" b="0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4902" marR="4902" marT="49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B05</a:t>
                      </a:r>
                    </a:p>
                  </a:txBody>
                  <a:tcPr marL="4837" marR="4837" marT="483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1.6</a:t>
                      </a:r>
                    </a:p>
                  </a:txBody>
                  <a:tcPr marL="4837" marR="4837" marT="483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0%</a:t>
                      </a:r>
                    </a:p>
                  </a:txBody>
                  <a:tcPr marL="4837" marR="4837" marT="483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50%</a:t>
                      </a:r>
                    </a:p>
                  </a:txBody>
                  <a:tcPr marL="4837" marR="4837" marT="483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1.0 </a:t>
                      </a:r>
                    </a:p>
                  </a:txBody>
                  <a:tcPr marL="4837" marR="4837" marT="483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Temperature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Cloud phase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Thin ice clouds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Fire hotspots (with higher temperature)</a:t>
                      </a:r>
                      <a:b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Thick water clouds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016263"/>
                  </a:ext>
                </a:extLst>
              </a:tr>
            </a:tbl>
          </a:graphicData>
        </a:graphic>
      </p:graphicFrame>
      <p:sp>
        <p:nvSpPr>
          <p:cNvPr id="6" name="正方形/長方形 5"/>
          <p:cNvSpPr/>
          <p:nvPr/>
        </p:nvSpPr>
        <p:spPr>
          <a:xfrm>
            <a:off x="2710757" y="4781809"/>
            <a:ext cx="63963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 smtClean="0"/>
              <a:t>RGB recipe with recommended thresholds and related specifications for </a:t>
            </a:r>
            <a:r>
              <a:rPr lang="en-US" altLang="ja-JP" sz="1200" dirty="0"/>
              <a:t>Fire Temperature RGB</a:t>
            </a:r>
            <a:endParaRPr lang="ja-JP" altLang="en-US" sz="1200" dirty="0"/>
          </a:p>
        </p:txBody>
      </p:sp>
      <p:sp>
        <p:nvSpPr>
          <p:cNvPr id="7" name="正方形/長方形 6"/>
          <p:cNvSpPr/>
          <p:nvPr/>
        </p:nvSpPr>
        <p:spPr>
          <a:xfrm>
            <a:off x="159000" y="889685"/>
            <a:ext cx="8589584" cy="38295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382"/>
          <p:cNvSpPr txBox="1"/>
          <p:nvPr/>
        </p:nvSpPr>
        <p:spPr>
          <a:xfrm>
            <a:off x="288181" y="3158610"/>
            <a:ext cx="2313287" cy="1436651"/>
          </a:xfrm>
          <a:prstGeom prst="rect">
            <a:avLst/>
          </a:prstGeom>
          <a:solidFill>
            <a:prstClr val="white"/>
          </a:solidFill>
          <a:ln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ja-JP" sz="1400" dirty="0" smtClean="0"/>
              <a:t>A</a:t>
            </a:r>
            <a:r>
              <a:rPr lang="ja-JP" altLang="en-US" sz="1400" kern="100" dirty="0" smtClean="0">
                <a:ln>
                  <a:solidFill>
                    <a:schemeClr val="tx1"/>
                  </a:solidFill>
                </a:ln>
                <a:solidFill>
                  <a:srgbClr val="FFFFB2"/>
                </a:solidFill>
                <a:cs typeface="Times New Roman"/>
              </a:rPr>
              <a:t> </a:t>
            </a:r>
            <a:r>
              <a:rPr lang="ja-JP" altLang="en-US" sz="1400" kern="100" dirty="0">
                <a:ln>
                  <a:solidFill>
                    <a:schemeClr val="tx1"/>
                  </a:solidFill>
                </a:ln>
                <a:solidFill>
                  <a:srgbClr val="FFFF7D"/>
                </a:solidFill>
                <a:cs typeface="Times New Roman"/>
              </a:rPr>
              <a:t>■</a:t>
            </a:r>
            <a:r>
              <a:rPr lang="ja-JP" altLang="en-US" sz="1400" kern="100" dirty="0" smtClean="0">
                <a:ln>
                  <a:solidFill>
                    <a:schemeClr val="tx1"/>
                  </a:solidFill>
                </a:ln>
                <a:solidFill>
                  <a:srgbClr val="FFFFB2"/>
                </a:solidFill>
                <a:cs typeface="Times New Roman"/>
              </a:rPr>
              <a:t> </a:t>
            </a:r>
            <a:r>
              <a:rPr lang="ja-JP" altLang="en-US" sz="1400" kern="100" dirty="0">
                <a:ln>
                  <a:solidFill>
                    <a:schemeClr val="tx1"/>
                  </a:solidFill>
                </a:ln>
                <a:solidFill>
                  <a:srgbClr val="CB5712"/>
                </a:solidFill>
                <a:cs typeface="Times New Roman"/>
              </a:rPr>
              <a:t>■</a:t>
            </a:r>
            <a:r>
              <a:rPr lang="ja-JP" altLang="en-US" sz="1400" kern="100" dirty="0">
                <a:ln>
                  <a:solidFill>
                    <a:schemeClr val="tx1"/>
                  </a:solidFill>
                </a:ln>
                <a:solidFill>
                  <a:srgbClr val="FFFF7D"/>
                </a:solidFill>
                <a:cs typeface="Times New Roman"/>
              </a:rPr>
              <a:t> </a:t>
            </a:r>
            <a:r>
              <a:rPr lang="en-US" altLang="ja-JP" sz="1400" dirty="0"/>
              <a:t>: fire hotspots; </a:t>
            </a:r>
            <a:endParaRPr lang="en-US" altLang="ja-JP" sz="1400" dirty="0" smtClean="0"/>
          </a:p>
          <a:p>
            <a:r>
              <a:rPr lang="en-US" altLang="ja-JP" sz="1400" dirty="0" smtClean="0"/>
              <a:t>B</a:t>
            </a:r>
            <a:r>
              <a:rPr lang="ja-JP" altLang="en-US" sz="1400" kern="100" dirty="0" smtClean="0">
                <a:ln>
                  <a:solidFill>
                    <a:schemeClr val="tx1"/>
                  </a:solidFill>
                </a:ln>
                <a:solidFill>
                  <a:srgbClr val="55A2FA"/>
                </a:solidFill>
                <a:cs typeface="Times New Roman"/>
              </a:rPr>
              <a:t> </a:t>
            </a:r>
            <a:r>
              <a:rPr lang="ja-JP" altLang="en-US" sz="1400" kern="100" dirty="0">
                <a:ln>
                  <a:solidFill>
                    <a:schemeClr val="tx1"/>
                  </a:solidFill>
                </a:ln>
                <a:solidFill>
                  <a:srgbClr val="55A2FA"/>
                </a:solidFill>
                <a:cs typeface="Times New Roman"/>
              </a:rPr>
              <a:t>■</a:t>
            </a:r>
            <a:r>
              <a:rPr lang="ja-JP" altLang="en-US" sz="1400" kern="100" dirty="0" smtClean="0">
                <a:ln>
                  <a:solidFill>
                    <a:schemeClr val="tx1"/>
                  </a:solidFill>
                </a:ln>
                <a:solidFill>
                  <a:srgbClr val="55A2FA"/>
                </a:solidFill>
                <a:cs typeface="Times New Roman"/>
              </a:rPr>
              <a:t> </a:t>
            </a:r>
            <a:r>
              <a:rPr lang="en-US" altLang="ja-JP" sz="1400" dirty="0"/>
              <a:t>: fire clouds (</a:t>
            </a:r>
            <a:r>
              <a:rPr lang="en-US" altLang="ja-JP" sz="1400" dirty="0" err="1"/>
              <a:t>pyrocumulus</a:t>
            </a:r>
            <a:r>
              <a:rPr lang="en-US" altLang="ja-JP" sz="1400" dirty="0"/>
              <a:t> cloud) with ice droplets;  </a:t>
            </a:r>
            <a:endParaRPr lang="en-US" altLang="ja-JP" sz="1400" dirty="0" smtClean="0"/>
          </a:p>
          <a:p>
            <a:r>
              <a:rPr lang="en-US" altLang="ja-JP" sz="1400" dirty="0" smtClean="0"/>
              <a:t>C</a:t>
            </a:r>
            <a:r>
              <a:rPr lang="ja-JP" altLang="en-US" sz="1400" kern="100" dirty="0" smtClean="0">
                <a:ln>
                  <a:solidFill>
                    <a:schemeClr val="tx1"/>
                  </a:solidFill>
                </a:ln>
                <a:solidFill>
                  <a:srgbClr val="00DCA6"/>
                </a:solidFill>
                <a:cs typeface="Times New Roman"/>
              </a:rPr>
              <a:t> ■</a:t>
            </a:r>
            <a:r>
              <a:rPr lang="en-US" altLang="ja-JP" sz="1400" dirty="0" smtClean="0"/>
              <a:t>: ice </a:t>
            </a:r>
            <a:r>
              <a:rPr lang="en-US" altLang="ja-JP" sz="1400" dirty="0"/>
              <a:t>clouds; </a:t>
            </a:r>
            <a:endParaRPr lang="en-US" altLang="ja-JP" sz="1400" dirty="0" smtClean="0"/>
          </a:p>
          <a:p>
            <a:r>
              <a:rPr lang="en-US" altLang="ja-JP" sz="1400" dirty="0" smtClean="0"/>
              <a:t>D</a:t>
            </a:r>
            <a:r>
              <a:rPr lang="ja-JP" altLang="en-US" sz="1400" kern="100" dirty="0" smtClean="0">
                <a:ln>
                  <a:solidFill>
                    <a:schemeClr val="tx1"/>
                  </a:solidFill>
                </a:ln>
                <a:solidFill>
                  <a:srgbClr val="55A2FA"/>
                </a:solidFill>
                <a:cs typeface="Times New Roman"/>
              </a:rPr>
              <a:t> ■ </a:t>
            </a:r>
            <a:r>
              <a:rPr lang="en-US" altLang="ja-JP" sz="1400" dirty="0"/>
              <a:t>: water clouds;</a:t>
            </a:r>
            <a:endParaRPr lang="en-US" altLang="ja-JP" sz="1400" dirty="0" smtClean="0"/>
          </a:p>
          <a:p>
            <a:r>
              <a:rPr lang="en-US" altLang="ja-JP" sz="1400" dirty="0" smtClean="0"/>
              <a:t>E</a:t>
            </a:r>
            <a:r>
              <a:rPr lang="ja-JP" altLang="en-US" sz="1400" kern="100" dirty="0" smtClean="0">
                <a:ln>
                  <a:solidFill>
                    <a:schemeClr val="tx1"/>
                  </a:solidFill>
                </a:ln>
                <a:solidFill>
                  <a:srgbClr val="120407"/>
                </a:solidFill>
                <a:cs typeface="Times New Roman"/>
              </a:rPr>
              <a:t> </a:t>
            </a:r>
            <a:r>
              <a:rPr lang="ja-JP" altLang="en-US" sz="1400" kern="100" dirty="0">
                <a:ln>
                  <a:solidFill>
                    <a:schemeClr val="tx1"/>
                  </a:solidFill>
                </a:ln>
                <a:solidFill>
                  <a:srgbClr val="120407"/>
                </a:solidFill>
                <a:cs typeface="Times New Roman"/>
              </a:rPr>
              <a:t>■ </a:t>
            </a:r>
            <a:r>
              <a:rPr lang="en-US" altLang="ja-JP" sz="1400" dirty="0"/>
              <a:t>: sea surface</a:t>
            </a:r>
            <a:endParaRPr lang="en-US" altLang="ja-JP" sz="900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183" y="1198822"/>
            <a:ext cx="4216815" cy="3087484"/>
          </a:xfrm>
          <a:prstGeom prst="rect">
            <a:avLst/>
          </a:prstGeom>
        </p:spPr>
      </p:pic>
      <p:sp>
        <p:nvSpPr>
          <p:cNvPr id="10" name="テキスト ボックス 382"/>
          <p:cNvSpPr txBox="1"/>
          <p:nvPr/>
        </p:nvSpPr>
        <p:spPr>
          <a:xfrm>
            <a:off x="322516" y="1048103"/>
            <a:ext cx="3779351" cy="1805961"/>
          </a:xfrm>
          <a:prstGeom prst="rect">
            <a:avLst/>
          </a:prstGeom>
          <a:solidFill>
            <a:prstClr val="white"/>
          </a:solidFill>
          <a:ln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0"/>
              </a:spcAft>
            </a:pPr>
            <a:r>
              <a:rPr lang="en-US" altLang="ja-JP" sz="1600" b="1" dirty="0"/>
              <a:t>(Right) </a:t>
            </a:r>
            <a:r>
              <a:rPr lang="en-US" altLang="ja-JP" sz="1600" dirty="0"/>
              <a:t>Large scale fires in Victoria, Australia. (</a:t>
            </a:r>
            <a:r>
              <a:rPr lang="en-US" altLang="ja-JP" sz="1600" dirty="0" smtClean="0"/>
              <a:t>05:30 </a:t>
            </a:r>
            <a:r>
              <a:rPr lang="en-US" altLang="ja-JP" sz="1600" dirty="0"/>
              <a:t>UTC, 3 March 2019) </a:t>
            </a:r>
          </a:p>
          <a:p>
            <a:pPr algn="just">
              <a:spcAft>
                <a:spcPts val="0"/>
              </a:spcAft>
            </a:pPr>
            <a:r>
              <a:rPr lang="en-US" altLang="ja-JP" sz="1600" dirty="0"/>
              <a:t>Cloud marked “B” corresponds to fire cloud (including </a:t>
            </a:r>
            <a:r>
              <a:rPr lang="en-US" altLang="ja-JP" sz="1600" dirty="0" err="1"/>
              <a:t>pyrocumulus</a:t>
            </a:r>
            <a:r>
              <a:rPr lang="en-US" altLang="ja-JP" sz="1600" dirty="0"/>
              <a:t> cloud) caused by bush fire (marked “A”).</a:t>
            </a:r>
          </a:p>
          <a:p>
            <a:pPr algn="just">
              <a:spcAft>
                <a:spcPts val="0"/>
              </a:spcAft>
            </a:pPr>
            <a:r>
              <a:rPr lang="en-US" altLang="ja-JP" sz="1600" b="1" dirty="0"/>
              <a:t>(Bottom) </a:t>
            </a:r>
            <a:r>
              <a:rPr lang="en-US" altLang="ja-JP" sz="1600" dirty="0"/>
              <a:t>Fire hotspots before daylight time (</a:t>
            </a:r>
            <a:r>
              <a:rPr lang="en-US" altLang="ja-JP" sz="1600" dirty="0" smtClean="0"/>
              <a:t>20:00 </a:t>
            </a:r>
            <a:r>
              <a:rPr lang="en-US" altLang="ja-JP" sz="1600" dirty="0"/>
              <a:t>UTC, 2 March 2019)</a:t>
            </a:r>
          </a:p>
        </p:txBody>
      </p:sp>
      <p:sp>
        <p:nvSpPr>
          <p:cNvPr id="11" name="Rectangle 25"/>
          <p:cNvSpPr>
            <a:spLocks noChangeArrowheads="1"/>
          </p:cNvSpPr>
          <p:nvPr/>
        </p:nvSpPr>
        <p:spPr bwMode="auto">
          <a:xfrm>
            <a:off x="1136822" y="2847803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2" name="テキスト ボックス 2"/>
          <p:cNvSpPr txBox="1">
            <a:spLocks noChangeArrowheads="1"/>
          </p:cNvSpPr>
          <p:nvPr/>
        </p:nvSpPr>
        <p:spPr bwMode="auto">
          <a:xfrm>
            <a:off x="6561795" y="2167386"/>
            <a:ext cx="5040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b="1" kern="100" dirty="0" smtClean="0">
                <a:solidFill>
                  <a:schemeClr val="bg1"/>
                </a:solidFill>
                <a:effectLst/>
                <a:latin typeface="Calibri"/>
                <a:ea typeface="ＭＳ 明朝"/>
                <a:cs typeface="Times New Roman"/>
              </a:rPr>
              <a:t>A</a:t>
            </a:r>
            <a:endParaRPr lang="ja-JP" kern="100" baseline="-25000" dirty="0">
              <a:solidFill>
                <a:schemeClr val="bg1"/>
              </a:solidFill>
              <a:effectLst/>
              <a:latin typeface="Century"/>
              <a:ea typeface="ＭＳ 明朝"/>
              <a:cs typeface="Times New Roman"/>
            </a:endParaRPr>
          </a:p>
        </p:txBody>
      </p:sp>
      <p:sp>
        <p:nvSpPr>
          <p:cNvPr id="13" name="テキスト ボックス 2"/>
          <p:cNvSpPr txBox="1">
            <a:spLocks noChangeArrowheads="1"/>
          </p:cNvSpPr>
          <p:nvPr/>
        </p:nvSpPr>
        <p:spPr bwMode="auto">
          <a:xfrm>
            <a:off x="6073944" y="2471893"/>
            <a:ext cx="5040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b="1" kern="100" dirty="0" smtClean="0">
                <a:solidFill>
                  <a:schemeClr val="bg1"/>
                </a:solidFill>
                <a:effectLst/>
                <a:latin typeface="Calibri"/>
                <a:ea typeface="ＭＳ 明朝"/>
                <a:cs typeface="Times New Roman"/>
              </a:rPr>
              <a:t>A</a:t>
            </a:r>
            <a:endParaRPr lang="ja-JP" kern="100" baseline="-25000" dirty="0">
              <a:solidFill>
                <a:schemeClr val="bg1"/>
              </a:solidFill>
              <a:effectLst/>
              <a:latin typeface="Century"/>
              <a:ea typeface="ＭＳ 明朝"/>
              <a:cs typeface="Times New Roman"/>
            </a:endParaRPr>
          </a:p>
        </p:txBody>
      </p:sp>
      <p:sp>
        <p:nvSpPr>
          <p:cNvPr id="14" name="テキスト ボックス 2"/>
          <p:cNvSpPr txBox="1">
            <a:spLocks noChangeArrowheads="1"/>
          </p:cNvSpPr>
          <p:nvPr/>
        </p:nvSpPr>
        <p:spPr bwMode="auto">
          <a:xfrm>
            <a:off x="6457093" y="2722250"/>
            <a:ext cx="3100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b="1" kern="100" dirty="0" smtClean="0">
                <a:effectLst/>
                <a:latin typeface="Calibri"/>
                <a:ea typeface="ＭＳ 明朝"/>
                <a:cs typeface="Times New Roman"/>
              </a:rPr>
              <a:t>B</a:t>
            </a:r>
            <a:endParaRPr lang="ja-JP" kern="100" baseline="-25000" dirty="0">
              <a:effectLst/>
              <a:latin typeface="Century"/>
              <a:ea typeface="ＭＳ 明朝"/>
              <a:cs typeface="Times New Roman"/>
            </a:endParaRPr>
          </a:p>
        </p:txBody>
      </p:sp>
      <p:sp>
        <p:nvSpPr>
          <p:cNvPr id="15" name="テキスト ボックス 2"/>
          <p:cNvSpPr txBox="1">
            <a:spLocks noChangeArrowheads="1"/>
          </p:cNvSpPr>
          <p:nvPr/>
        </p:nvSpPr>
        <p:spPr bwMode="auto">
          <a:xfrm>
            <a:off x="7159879" y="2776071"/>
            <a:ext cx="3100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b="1" kern="100" dirty="0" smtClean="0">
                <a:effectLst/>
                <a:latin typeface="Calibri"/>
                <a:ea typeface="ＭＳ 明朝"/>
                <a:cs typeface="Times New Roman"/>
              </a:rPr>
              <a:t>B</a:t>
            </a:r>
            <a:endParaRPr lang="ja-JP" kern="100" baseline="-25000" dirty="0">
              <a:effectLst/>
              <a:latin typeface="Century"/>
              <a:ea typeface="ＭＳ 明朝"/>
              <a:cs typeface="Times New Roman"/>
            </a:endParaRPr>
          </a:p>
        </p:txBody>
      </p:sp>
      <p:sp>
        <p:nvSpPr>
          <p:cNvPr id="16" name="テキスト ボックス 2"/>
          <p:cNvSpPr txBox="1">
            <a:spLocks noChangeArrowheads="1"/>
          </p:cNvSpPr>
          <p:nvPr/>
        </p:nvSpPr>
        <p:spPr bwMode="auto">
          <a:xfrm>
            <a:off x="4946451" y="2622720"/>
            <a:ext cx="5040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ja-JP" b="1" kern="100" dirty="0">
                <a:solidFill>
                  <a:schemeClr val="bg1"/>
                </a:solidFill>
                <a:latin typeface="Calibri"/>
                <a:ea typeface="ＭＳ 明朝"/>
                <a:cs typeface="Times New Roman"/>
              </a:rPr>
              <a:t>C</a:t>
            </a:r>
            <a:endParaRPr lang="ja-JP" kern="100" baseline="-25000" dirty="0">
              <a:solidFill>
                <a:schemeClr val="bg1"/>
              </a:solidFill>
              <a:effectLst/>
              <a:latin typeface="Century"/>
              <a:ea typeface="ＭＳ 明朝"/>
              <a:cs typeface="Times New Roman"/>
            </a:endParaRPr>
          </a:p>
        </p:txBody>
      </p:sp>
      <p:sp>
        <p:nvSpPr>
          <p:cNvPr id="17" name="テキスト ボックス 2"/>
          <p:cNvSpPr txBox="1">
            <a:spLocks noChangeArrowheads="1"/>
          </p:cNvSpPr>
          <p:nvPr/>
        </p:nvSpPr>
        <p:spPr bwMode="auto">
          <a:xfrm>
            <a:off x="4953197" y="1828766"/>
            <a:ext cx="4680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ja-JP" b="1" kern="100" dirty="0">
                <a:latin typeface="Calibri"/>
                <a:ea typeface="ＭＳ 明朝"/>
                <a:cs typeface="Times New Roman"/>
              </a:rPr>
              <a:t>D</a:t>
            </a:r>
            <a:endParaRPr lang="ja-JP" kern="100" baseline="-25000" dirty="0">
              <a:effectLst/>
              <a:latin typeface="Century"/>
              <a:ea typeface="ＭＳ 明朝"/>
              <a:cs typeface="Times New Roman"/>
            </a:endParaRPr>
          </a:p>
        </p:txBody>
      </p:sp>
      <p:sp>
        <p:nvSpPr>
          <p:cNvPr id="18" name="テキスト ボックス 2"/>
          <p:cNvSpPr txBox="1">
            <a:spLocks noChangeArrowheads="1"/>
          </p:cNvSpPr>
          <p:nvPr/>
        </p:nvSpPr>
        <p:spPr bwMode="auto">
          <a:xfrm>
            <a:off x="8023298" y="2999659"/>
            <a:ext cx="5040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ja-JP" b="1" kern="100" dirty="0" smtClean="0">
                <a:solidFill>
                  <a:schemeClr val="bg1"/>
                </a:solidFill>
                <a:latin typeface="Calibri"/>
                <a:ea typeface="ＭＳ 明朝"/>
                <a:cs typeface="Times New Roman"/>
              </a:rPr>
              <a:t>E</a:t>
            </a:r>
            <a:endParaRPr lang="ja-JP" kern="100" baseline="-25000" dirty="0">
              <a:solidFill>
                <a:schemeClr val="bg1"/>
              </a:solidFill>
              <a:effectLst/>
              <a:latin typeface="Century"/>
              <a:ea typeface="ＭＳ 明朝"/>
              <a:cs typeface="Times New Roman"/>
            </a:endParaRPr>
          </a:p>
        </p:txBody>
      </p:sp>
      <p:sp>
        <p:nvSpPr>
          <p:cNvPr id="19" name="テキスト ボックス 2"/>
          <p:cNvSpPr txBox="1">
            <a:spLocks noChangeArrowheads="1"/>
          </p:cNvSpPr>
          <p:nvPr/>
        </p:nvSpPr>
        <p:spPr bwMode="auto">
          <a:xfrm>
            <a:off x="4818690" y="3942498"/>
            <a:ext cx="4680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ja-JP" b="1" kern="100" dirty="0">
                <a:latin typeface="Calibri"/>
                <a:ea typeface="ＭＳ 明朝"/>
                <a:cs typeface="Times New Roman"/>
              </a:rPr>
              <a:t>D</a:t>
            </a:r>
            <a:endParaRPr lang="ja-JP" kern="100" baseline="-25000" dirty="0">
              <a:effectLst/>
              <a:latin typeface="Century"/>
              <a:ea typeface="ＭＳ 明朝"/>
              <a:cs typeface="Times New Roman"/>
            </a:endParaRPr>
          </a:p>
        </p:txBody>
      </p:sp>
      <p:sp>
        <p:nvSpPr>
          <p:cNvPr id="20" name="テキスト ボックス 2"/>
          <p:cNvSpPr txBox="1">
            <a:spLocks noChangeArrowheads="1"/>
          </p:cNvSpPr>
          <p:nvPr/>
        </p:nvSpPr>
        <p:spPr bwMode="auto">
          <a:xfrm>
            <a:off x="7352771" y="1783284"/>
            <a:ext cx="4680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ja-JP" b="1" kern="100" dirty="0">
                <a:solidFill>
                  <a:schemeClr val="bg1"/>
                </a:solidFill>
                <a:latin typeface="Calibri"/>
                <a:ea typeface="ＭＳ 明朝"/>
                <a:cs typeface="Times New Roman"/>
              </a:rPr>
              <a:t>D</a:t>
            </a:r>
            <a:endParaRPr lang="ja-JP" kern="100" baseline="-25000" dirty="0">
              <a:solidFill>
                <a:schemeClr val="bg1"/>
              </a:solidFill>
              <a:effectLst/>
              <a:latin typeface="Century"/>
              <a:ea typeface="ＭＳ 明朝"/>
              <a:cs typeface="Times New Roman"/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282" y="3103636"/>
            <a:ext cx="1484081" cy="1520725"/>
          </a:xfrm>
          <a:prstGeom prst="rect">
            <a:avLst/>
          </a:prstGeom>
          <a:ln w="19050">
            <a:solidFill>
              <a:srgbClr val="FFFF00"/>
            </a:solidFill>
          </a:ln>
        </p:spPr>
      </p:pic>
      <p:sp>
        <p:nvSpPr>
          <p:cNvPr id="22" name="正方形/長方形 21"/>
          <p:cNvSpPr/>
          <p:nvPr/>
        </p:nvSpPr>
        <p:spPr>
          <a:xfrm>
            <a:off x="5537347" y="2198099"/>
            <a:ext cx="1496839" cy="146999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"/>
          <p:cNvSpPr txBox="1">
            <a:spLocks noChangeArrowheads="1"/>
          </p:cNvSpPr>
          <p:nvPr/>
        </p:nvSpPr>
        <p:spPr bwMode="auto">
          <a:xfrm>
            <a:off x="2999882" y="3554596"/>
            <a:ext cx="5040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b="1" kern="100" dirty="0" smtClean="0">
                <a:solidFill>
                  <a:schemeClr val="bg1"/>
                </a:solidFill>
                <a:effectLst/>
                <a:latin typeface="Calibri"/>
                <a:ea typeface="ＭＳ 明朝"/>
                <a:cs typeface="Times New Roman"/>
              </a:rPr>
              <a:t>A</a:t>
            </a:r>
            <a:endParaRPr lang="ja-JP" kern="100" baseline="-25000" dirty="0">
              <a:solidFill>
                <a:schemeClr val="bg1"/>
              </a:solidFill>
              <a:effectLst/>
              <a:latin typeface="Century"/>
              <a:ea typeface="ＭＳ 明朝"/>
              <a:cs typeface="Times New Roman"/>
            </a:endParaRPr>
          </a:p>
        </p:txBody>
      </p:sp>
      <p:sp>
        <p:nvSpPr>
          <p:cNvPr id="24" name="テキスト ボックス 2"/>
          <p:cNvSpPr txBox="1">
            <a:spLocks noChangeArrowheads="1"/>
          </p:cNvSpPr>
          <p:nvPr/>
        </p:nvSpPr>
        <p:spPr bwMode="auto">
          <a:xfrm>
            <a:off x="4028346" y="3194733"/>
            <a:ext cx="5040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b="1" kern="100" dirty="0" smtClean="0">
                <a:solidFill>
                  <a:schemeClr val="bg1"/>
                </a:solidFill>
                <a:effectLst/>
                <a:latin typeface="Calibri"/>
                <a:ea typeface="ＭＳ 明朝"/>
                <a:cs typeface="Times New Roman"/>
              </a:rPr>
              <a:t>A</a:t>
            </a:r>
            <a:endParaRPr lang="ja-JP" kern="100" baseline="-25000" dirty="0">
              <a:solidFill>
                <a:schemeClr val="bg1"/>
              </a:solidFill>
              <a:effectLst/>
              <a:latin typeface="Century"/>
              <a:ea typeface="ＭＳ 明朝"/>
              <a:cs typeface="Times New Roman"/>
            </a:endParaRPr>
          </a:p>
        </p:txBody>
      </p:sp>
      <p:sp>
        <p:nvSpPr>
          <p:cNvPr id="25" name="テキスト ボックス 2"/>
          <p:cNvSpPr txBox="1">
            <a:spLocks noChangeArrowheads="1"/>
          </p:cNvSpPr>
          <p:nvPr/>
        </p:nvSpPr>
        <p:spPr bwMode="auto">
          <a:xfrm>
            <a:off x="6408895" y="3523915"/>
            <a:ext cx="5040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ja-JP" b="1" kern="100" dirty="0">
                <a:latin typeface="Calibri"/>
                <a:ea typeface="ＭＳ 明朝"/>
                <a:cs typeface="Times New Roman"/>
              </a:rPr>
              <a:t>C</a:t>
            </a:r>
            <a:endParaRPr lang="ja-JP" kern="100" baseline="-25000" dirty="0">
              <a:effectLst/>
              <a:latin typeface="Century"/>
              <a:ea typeface="ＭＳ 明朝"/>
              <a:cs typeface="Times New Roman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6333514" y="2734260"/>
            <a:ext cx="132151" cy="12995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/>
        </p:nvSpPr>
        <p:spPr>
          <a:xfrm>
            <a:off x="3185834" y="3858952"/>
            <a:ext cx="132151" cy="12995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/>
        </p:nvSpPr>
        <p:spPr>
          <a:xfrm>
            <a:off x="3548157" y="4035535"/>
            <a:ext cx="132151" cy="12995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/>
          <p:cNvSpPr/>
          <p:nvPr/>
        </p:nvSpPr>
        <p:spPr>
          <a:xfrm>
            <a:off x="3848988" y="3477325"/>
            <a:ext cx="197152" cy="20342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"/>
          <p:cNvSpPr txBox="1">
            <a:spLocks noChangeArrowheads="1"/>
          </p:cNvSpPr>
          <p:nvPr/>
        </p:nvSpPr>
        <p:spPr bwMode="auto">
          <a:xfrm>
            <a:off x="3548157" y="4145668"/>
            <a:ext cx="5040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b="1" kern="100" dirty="0" smtClean="0">
                <a:solidFill>
                  <a:schemeClr val="bg1"/>
                </a:solidFill>
                <a:effectLst/>
                <a:latin typeface="Calibri"/>
                <a:ea typeface="ＭＳ 明朝"/>
                <a:cs typeface="Times New Roman"/>
              </a:rPr>
              <a:t>A</a:t>
            </a:r>
            <a:endParaRPr lang="ja-JP" kern="100" baseline="-25000" dirty="0">
              <a:solidFill>
                <a:schemeClr val="bg1"/>
              </a:solidFill>
              <a:effectLst/>
              <a:latin typeface="Century"/>
              <a:ea typeface="ＭＳ 明朝"/>
              <a:cs typeface="Times New Roman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3491522" y="3478747"/>
            <a:ext cx="132151" cy="12995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/>
        </p:nvSpPr>
        <p:spPr>
          <a:xfrm>
            <a:off x="3691891" y="3696649"/>
            <a:ext cx="132151" cy="12995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2"/>
          <p:cNvSpPr txBox="1">
            <a:spLocks noChangeArrowheads="1"/>
          </p:cNvSpPr>
          <p:nvPr/>
        </p:nvSpPr>
        <p:spPr bwMode="auto">
          <a:xfrm>
            <a:off x="3687947" y="3746099"/>
            <a:ext cx="5040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b="1" kern="100" dirty="0" smtClean="0">
                <a:solidFill>
                  <a:schemeClr val="bg1"/>
                </a:solidFill>
                <a:effectLst/>
                <a:latin typeface="Calibri"/>
                <a:ea typeface="ＭＳ 明朝"/>
                <a:cs typeface="Times New Roman"/>
              </a:rPr>
              <a:t>A</a:t>
            </a:r>
            <a:endParaRPr lang="ja-JP" kern="100" baseline="-25000" dirty="0">
              <a:solidFill>
                <a:schemeClr val="bg1"/>
              </a:solidFill>
              <a:effectLst/>
              <a:latin typeface="Century"/>
              <a:ea typeface="ＭＳ 明朝"/>
              <a:cs typeface="Times New Roman"/>
            </a:endParaRPr>
          </a:p>
        </p:txBody>
      </p:sp>
      <p:sp>
        <p:nvSpPr>
          <p:cNvPr id="34" name="テキスト ボックス 2"/>
          <p:cNvSpPr txBox="1">
            <a:spLocks noChangeArrowheads="1"/>
          </p:cNvSpPr>
          <p:nvPr/>
        </p:nvSpPr>
        <p:spPr bwMode="auto">
          <a:xfrm>
            <a:off x="3211820" y="3239366"/>
            <a:ext cx="5040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b="1" kern="100" dirty="0" smtClean="0">
                <a:solidFill>
                  <a:schemeClr val="bg1"/>
                </a:solidFill>
                <a:effectLst/>
                <a:latin typeface="Calibri"/>
                <a:ea typeface="ＭＳ 明朝"/>
                <a:cs typeface="Times New Roman"/>
              </a:rPr>
              <a:t>A</a:t>
            </a:r>
            <a:endParaRPr lang="ja-JP" kern="100" baseline="-25000" dirty="0">
              <a:solidFill>
                <a:schemeClr val="bg1"/>
              </a:solidFill>
              <a:effectLst/>
              <a:latin typeface="Century"/>
              <a:ea typeface="ＭＳ 明朝"/>
              <a:cs typeface="Times New Roman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7374984" y="3031135"/>
            <a:ext cx="132151" cy="12995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/>
          <p:cNvSpPr/>
          <p:nvPr/>
        </p:nvSpPr>
        <p:spPr>
          <a:xfrm>
            <a:off x="6735295" y="2905445"/>
            <a:ext cx="132151" cy="12995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/>
          <p:cNvSpPr/>
          <p:nvPr/>
        </p:nvSpPr>
        <p:spPr>
          <a:xfrm>
            <a:off x="6511924" y="3838596"/>
            <a:ext cx="132151" cy="12995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/>
          <p:cNvSpPr/>
          <p:nvPr/>
        </p:nvSpPr>
        <p:spPr>
          <a:xfrm>
            <a:off x="5086725" y="2123811"/>
            <a:ext cx="132151" cy="12995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/>
          <p:cNvSpPr/>
          <p:nvPr/>
        </p:nvSpPr>
        <p:spPr>
          <a:xfrm>
            <a:off x="5108633" y="4116381"/>
            <a:ext cx="132151" cy="12995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正方形/長方形 39"/>
          <p:cNvSpPr/>
          <p:nvPr/>
        </p:nvSpPr>
        <p:spPr>
          <a:xfrm>
            <a:off x="6408896" y="2457156"/>
            <a:ext cx="246112" cy="23957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40"/>
          <p:cNvSpPr/>
          <p:nvPr/>
        </p:nvSpPr>
        <p:spPr>
          <a:xfrm>
            <a:off x="5191205" y="2888037"/>
            <a:ext cx="132151" cy="12995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正方形/長方形 41"/>
          <p:cNvSpPr/>
          <p:nvPr/>
        </p:nvSpPr>
        <p:spPr>
          <a:xfrm>
            <a:off x="7352657" y="2087640"/>
            <a:ext cx="132151" cy="12995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正方形/長方形 42"/>
          <p:cNvSpPr/>
          <p:nvPr/>
        </p:nvSpPr>
        <p:spPr>
          <a:xfrm>
            <a:off x="7957222" y="3291880"/>
            <a:ext cx="132151" cy="12995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44" name="表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014480"/>
              </p:ext>
            </p:extLst>
          </p:nvPr>
        </p:nvGraphicFramePr>
        <p:xfrm>
          <a:off x="159000" y="5509418"/>
          <a:ext cx="2309021" cy="1066720"/>
        </p:xfrm>
        <a:graphic>
          <a:graphicData uri="http://schemas.openxmlformats.org/drawingml/2006/table">
            <a:tbl>
              <a:tblPr/>
              <a:tblGrid>
                <a:gridCol w="349735">
                  <a:extLst>
                    <a:ext uri="{9D8B030D-6E8A-4147-A177-3AD203B41FA5}">
                      <a16:colId xmlns:a16="http://schemas.microsoft.com/office/drawing/2014/main" val="2394656743"/>
                    </a:ext>
                  </a:extLst>
                </a:gridCol>
                <a:gridCol w="1959286">
                  <a:extLst>
                    <a:ext uri="{9D8B030D-6E8A-4147-A177-3AD203B41FA5}">
                      <a16:colId xmlns:a16="http://schemas.microsoft.com/office/drawing/2014/main" val="922377317"/>
                    </a:ext>
                  </a:extLst>
                </a:gridCol>
              </a:tblGrid>
              <a:tr h="1419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Color</a:t>
                      </a:r>
                    </a:p>
                  </a:txBody>
                  <a:tcPr marL="9090" marR="9090" marT="9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Interpretation</a:t>
                      </a:r>
                    </a:p>
                  </a:txBody>
                  <a:tcPr marL="9090" marR="9090" marT="9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390434"/>
                  </a:ext>
                </a:extLst>
              </a:tr>
              <a:tr h="181046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8850" marR="8850" marT="88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Low temperature hotspots</a:t>
                      </a:r>
                    </a:p>
                  </a:txBody>
                  <a:tcPr marL="163622" marR="9090" marT="9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730414"/>
                  </a:ext>
                </a:extLst>
              </a:tr>
              <a:tr h="181046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8850" marR="8850" marT="88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Medium temperature hotspots</a:t>
                      </a:r>
                    </a:p>
                  </a:txBody>
                  <a:tcPr marL="163622" marR="9090" marT="9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6252818"/>
                  </a:ext>
                </a:extLst>
              </a:tr>
              <a:tr h="181046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8850" marR="8850" marT="88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 temperature hotspots</a:t>
                      </a:r>
                    </a:p>
                  </a:txBody>
                  <a:tcPr marL="163622" marR="9090" marT="9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7372125"/>
                  </a:ext>
                </a:extLst>
              </a:tr>
              <a:tr h="181046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8850" marR="8850" marT="88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55A2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Water clouds</a:t>
                      </a:r>
                    </a:p>
                  </a:txBody>
                  <a:tcPr marL="163622" marR="9090" marT="9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4272111"/>
                  </a:ext>
                </a:extLst>
              </a:tr>
              <a:tr h="181046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8850" marR="8850" marT="88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DCA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Ice clouds</a:t>
                      </a:r>
                    </a:p>
                  </a:txBody>
                  <a:tcPr marL="163622" marR="9090" marT="9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171779"/>
                  </a:ext>
                </a:extLst>
              </a:tr>
            </a:tbl>
          </a:graphicData>
        </a:graphic>
      </p:graphicFrame>
      <p:sp>
        <p:nvSpPr>
          <p:cNvPr id="45" name="正方形/長方形 44"/>
          <p:cNvSpPr/>
          <p:nvPr/>
        </p:nvSpPr>
        <p:spPr>
          <a:xfrm>
            <a:off x="-107078" y="5208261"/>
            <a:ext cx="281783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050" dirty="0"/>
              <a:t>Color interpretation for Fire </a:t>
            </a:r>
            <a:r>
              <a:rPr lang="en-US" altLang="ja-JP" sz="1050" dirty="0" smtClean="0"/>
              <a:t>Temperature RGB</a:t>
            </a:r>
            <a:endParaRPr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374697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93780" y="36041"/>
            <a:ext cx="7886700" cy="980781"/>
          </a:xfrm>
        </p:spPr>
        <p:txBody>
          <a:bodyPr/>
          <a:lstStyle/>
          <a:p>
            <a:pPr algn="ctr"/>
            <a:r>
              <a:rPr lang="en-US" altLang="ja-JP" dirty="0">
                <a:latin typeface="+mn-lt"/>
              </a:rPr>
              <a:t>Fire Temperature RGB</a:t>
            </a:r>
            <a:endParaRPr kumimoji="1" lang="ja-JP" altLang="en-US" dirty="0">
              <a:latin typeface="+mn-lt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185351" y="1016822"/>
            <a:ext cx="4794421" cy="5742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7" name="図 46"/>
          <p:cNvPicPr/>
          <p:nvPr/>
        </p:nvPicPr>
        <p:blipFill>
          <a:blip r:embed="rId3"/>
          <a:stretch>
            <a:fillRect/>
          </a:stretch>
        </p:blipFill>
        <p:spPr>
          <a:xfrm>
            <a:off x="793779" y="1179028"/>
            <a:ext cx="3569195" cy="3567976"/>
          </a:xfrm>
          <a:prstGeom prst="rect">
            <a:avLst/>
          </a:prstGeom>
        </p:spPr>
      </p:pic>
      <p:sp>
        <p:nvSpPr>
          <p:cNvPr id="48" name="テキスト ボックス 47"/>
          <p:cNvSpPr txBox="1"/>
          <p:nvPr/>
        </p:nvSpPr>
        <p:spPr>
          <a:xfrm>
            <a:off x="254217" y="4860545"/>
            <a:ext cx="4648318" cy="18466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Forest fire in the vicinity of Siberia, Russia. (</a:t>
            </a:r>
            <a:r>
              <a:rPr lang="en-US" altLang="ja-JP" sz="1400" dirty="0" smtClean="0"/>
              <a:t>01:20 </a:t>
            </a:r>
            <a:r>
              <a:rPr lang="en-US" altLang="ja-JP" sz="1400" dirty="0"/>
              <a:t>UTC, 25 April 2018)</a:t>
            </a:r>
          </a:p>
          <a:p>
            <a:endParaRPr lang="en-US" altLang="ja-JP" sz="1100" dirty="0"/>
          </a:p>
          <a:p>
            <a:r>
              <a:rPr lang="en-US" altLang="ja-JP" sz="1200" dirty="0" smtClean="0"/>
              <a:t>A</a:t>
            </a:r>
            <a:r>
              <a:rPr lang="ja-JP" altLang="en-US" sz="1200" kern="1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Times New Roman"/>
              </a:rPr>
              <a:t> </a:t>
            </a:r>
            <a:r>
              <a:rPr lang="ja-JP" altLang="en-US" sz="1200" kern="100" dirty="0">
                <a:ln>
                  <a:solidFill>
                    <a:schemeClr val="tx1"/>
                  </a:solidFill>
                </a:ln>
                <a:solidFill>
                  <a:srgbClr val="FFFFB2"/>
                </a:solidFill>
                <a:cs typeface="Times New Roman"/>
              </a:rPr>
              <a:t>■</a:t>
            </a:r>
            <a:r>
              <a:rPr lang="ja-JP" altLang="en-US" sz="1200" kern="1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Times New Roman"/>
              </a:rPr>
              <a:t> </a:t>
            </a:r>
            <a:r>
              <a:rPr lang="en-US" altLang="ja-JP" sz="1200" dirty="0" smtClean="0"/>
              <a:t>: fire </a:t>
            </a:r>
            <a:r>
              <a:rPr lang="en-US" altLang="ja-JP" sz="1200" dirty="0"/>
              <a:t>hotspots (relatively high temperature); </a:t>
            </a:r>
            <a:endParaRPr lang="en-US" altLang="ja-JP" sz="1200" dirty="0" smtClean="0"/>
          </a:p>
          <a:p>
            <a:r>
              <a:rPr lang="en-US" altLang="ja-JP" sz="1200" dirty="0" smtClean="0"/>
              <a:t>B</a:t>
            </a:r>
            <a:r>
              <a:rPr lang="ja-JP" altLang="en-US" sz="1200" kern="10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Times New Roman"/>
              </a:rPr>
              <a:t> </a:t>
            </a:r>
            <a:r>
              <a:rPr lang="ja-JP" altLang="en-US" sz="1200" kern="100" dirty="0">
                <a:ln>
                  <a:solidFill>
                    <a:schemeClr val="tx1"/>
                  </a:solidFill>
                </a:ln>
                <a:solidFill>
                  <a:srgbClr val="DB898C"/>
                </a:solidFill>
                <a:cs typeface="Times New Roman"/>
              </a:rPr>
              <a:t>■</a:t>
            </a:r>
            <a:r>
              <a:rPr lang="ja-JP" altLang="en-US" sz="1200" kern="1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Times New Roman"/>
              </a:rPr>
              <a:t> </a:t>
            </a:r>
            <a:r>
              <a:rPr lang="en-US" altLang="ja-JP" sz="1200" dirty="0"/>
              <a:t>: fire hotspots (relatively low temperature); </a:t>
            </a:r>
            <a:endParaRPr lang="en-US" altLang="ja-JP" sz="1200" dirty="0" smtClean="0"/>
          </a:p>
          <a:p>
            <a:r>
              <a:rPr lang="en-US" altLang="ja-JP" sz="1200" dirty="0" smtClean="0"/>
              <a:t>C</a:t>
            </a:r>
            <a:r>
              <a:rPr lang="ja-JP" altLang="en-US" sz="1200" kern="10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Times New Roman"/>
              </a:rPr>
              <a:t> </a:t>
            </a:r>
            <a:r>
              <a:rPr lang="ja-JP" altLang="en-US" sz="1200" kern="100" dirty="0">
                <a:ln>
                  <a:solidFill>
                    <a:schemeClr val="tx1"/>
                  </a:solidFill>
                </a:ln>
                <a:solidFill>
                  <a:srgbClr val="55A2FA"/>
                </a:solidFill>
                <a:cs typeface="Times New Roman"/>
              </a:rPr>
              <a:t>■</a:t>
            </a:r>
            <a:r>
              <a:rPr lang="ja-JP" altLang="en-US" sz="1200" kern="1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Times New Roman"/>
              </a:rPr>
              <a:t> </a:t>
            </a:r>
            <a:r>
              <a:rPr lang="en-US" altLang="ja-JP" sz="1200" dirty="0"/>
              <a:t>: water clouds; </a:t>
            </a:r>
            <a:endParaRPr lang="en-US" altLang="ja-JP" sz="1200" dirty="0" smtClean="0"/>
          </a:p>
          <a:p>
            <a:r>
              <a:rPr lang="en-US" altLang="ja-JP" sz="1200" dirty="0" smtClean="0"/>
              <a:t>D</a:t>
            </a:r>
            <a:r>
              <a:rPr lang="ja-JP" altLang="en-US" sz="1200" kern="10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Times New Roman"/>
              </a:rPr>
              <a:t> </a:t>
            </a:r>
            <a:r>
              <a:rPr lang="ja-JP" altLang="en-US" sz="1200" kern="100" dirty="0">
                <a:ln>
                  <a:solidFill>
                    <a:schemeClr val="tx1"/>
                  </a:solidFill>
                </a:ln>
                <a:solidFill>
                  <a:srgbClr val="00DCA6"/>
                </a:solidFill>
                <a:cs typeface="Times New Roman"/>
              </a:rPr>
              <a:t>■</a:t>
            </a:r>
            <a:r>
              <a:rPr lang="ja-JP" altLang="en-US" sz="1200" kern="1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Times New Roman"/>
              </a:rPr>
              <a:t> </a:t>
            </a:r>
            <a:r>
              <a:rPr lang="en-US" altLang="ja-JP" sz="1200" dirty="0"/>
              <a:t>: ice clouds; </a:t>
            </a:r>
            <a:endParaRPr lang="en-US" altLang="ja-JP" sz="1200" dirty="0" smtClean="0"/>
          </a:p>
          <a:p>
            <a:r>
              <a:rPr lang="en-US" altLang="ja-JP" sz="1200" dirty="0" smtClean="0"/>
              <a:t>E</a:t>
            </a:r>
            <a:r>
              <a:rPr lang="ja-JP" altLang="en-US" sz="1200" kern="10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Times New Roman"/>
              </a:rPr>
              <a:t> </a:t>
            </a:r>
            <a:r>
              <a:rPr lang="ja-JP" altLang="en-US" sz="1200" kern="100" dirty="0">
                <a:ln>
                  <a:solidFill>
                    <a:schemeClr val="tx1"/>
                  </a:solidFill>
                </a:ln>
                <a:solidFill>
                  <a:srgbClr val="514174"/>
                </a:solidFill>
                <a:cs typeface="Times New Roman"/>
              </a:rPr>
              <a:t>■</a:t>
            </a:r>
            <a:r>
              <a:rPr lang="ja-JP" altLang="en-US" sz="1200" kern="1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Times New Roman"/>
              </a:rPr>
              <a:t> </a:t>
            </a:r>
            <a:r>
              <a:rPr lang="en-US" altLang="ja-JP" sz="1200" dirty="0"/>
              <a:t>: land surface; </a:t>
            </a:r>
            <a:endParaRPr lang="en-US" altLang="ja-JP" sz="1200" dirty="0" smtClean="0"/>
          </a:p>
          <a:p>
            <a:r>
              <a:rPr lang="en-US" altLang="ja-JP" sz="1200" dirty="0" smtClean="0"/>
              <a:t>F</a:t>
            </a:r>
            <a:r>
              <a:rPr lang="ja-JP" altLang="en-US" sz="1200" kern="10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Times New Roman"/>
              </a:rPr>
              <a:t> </a:t>
            </a:r>
            <a:r>
              <a:rPr lang="ja-JP" altLang="en-US" sz="1200" kern="100" dirty="0">
                <a:ln>
                  <a:solidFill>
                    <a:schemeClr val="tx1"/>
                  </a:solidFill>
                </a:ln>
                <a:solidFill>
                  <a:srgbClr val="120407"/>
                </a:solidFill>
                <a:cs typeface="Times New Roman"/>
              </a:rPr>
              <a:t>■</a:t>
            </a:r>
            <a:r>
              <a:rPr lang="ja-JP" altLang="en-US" sz="1200" kern="1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Times New Roman"/>
              </a:rPr>
              <a:t> </a:t>
            </a:r>
            <a:r>
              <a:rPr lang="en-US" altLang="ja-JP" sz="1200" dirty="0"/>
              <a:t>: sea surface</a:t>
            </a:r>
            <a:endParaRPr lang="en-US" altLang="ja-JP" sz="400" dirty="0"/>
          </a:p>
        </p:txBody>
      </p:sp>
      <p:sp>
        <p:nvSpPr>
          <p:cNvPr id="49" name="正方形/長方形 48"/>
          <p:cNvSpPr/>
          <p:nvPr/>
        </p:nvSpPr>
        <p:spPr>
          <a:xfrm>
            <a:off x="3674822" y="3486793"/>
            <a:ext cx="132151" cy="12995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正方形/長方形 49"/>
          <p:cNvSpPr/>
          <p:nvPr/>
        </p:nvSpPr>
        <p:spPr>
          <a:xfrm>
            <a:off x="3650948" y="3830435"/>
            <a:ext cx="132151" cy="12995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正方形/長方形 50"/>
          <p:cNvSpPr/>
          <p:nvPr/>
        </p:nvSpPr>
        <p:spPr>
          <a:xfrm>
            <a:off x="3250422" y="4210693"/>
            <a:ext cx="251752" cy="24792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正方形/長方形 51"/>
          <p:cNvSpPr/>
          <p:nvPr/>
        </p:nvSpPr>
        <p:spPr>
          <a:xfrm>
            <a:off x="2512772" y="2524768"/>
            <a:ext cx="132151" cy="12995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正方形/長方形 52"/>
          <p:cNvSpPr/>
          <p:nvPr/>
        </p:nvSpPr>
        <p:spPr>
          <a:xfrm>
            <a:off x="1956025" y="4145717"/>
            <a:ext cx="132151" cy="12995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正方形/長方形 53"/>
          <p:cNvSpPr/>
          <p:nvPr/>
        </p:nvSpPr>
        <p:spPr>
          <a:xfrm>
            <a:off x="2425806" y="4458614"/>
            <a:ext cx="132151" cy="12995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正方形/長方形 54"/>
          <p:cNvSpPr/>
          <p:nvPr/>
        </p:nvSpPr>
        <p:spPr>
          <a:xfrm>
            <a:off x="1189251" y="3139228"/>
            <a:ext cx="132151" cy="12995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正方形/長方形 55"/>
          <p:cNvSpPr/>
          <p:nvPr/>
        </p:nvSpPr>
        <p:spPr>
          <a:xfrm>
            <a:off x="1765315" y="1381149"/>
            <a:ext cx="132151" cy="12995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正方形/長方形 56"/>
          <p:cNvSpPr/>
          <p:nvPr/>
        </p:nvSpPr>
        <p:spPr>
          <a:xfrm>
            <a:off x="2936095" y="1359742"/>
            <a:ext cx="132151" cy="12995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正方形/長方形 57"/>
          <p:cNvSpPr/>
          <p:nvPr/>
        </p:nvSpPr>
        <p:spPr>
          <a:xfrm>
            <a:off x="3538447" y="1607927"/>
            <a:ext cx="132151" cy="12995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5099334" y="1035027"/>
            <a:ext cx="3581145" cy="484748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solidFill>
                  <a:srgbClr val="0000FF"/>
                </a:solidFill>
              </a:rPr>
              <a:t>Main applications</a:t>
            </a:r>
            <a:r>
              <a:rPr lang="ja-JP" altLang="en-US" sz="1600" dirty="0">
                <a:solidFill>
                  <a:srgbClr val="0000FF"/>
                </a:solidFill>
              </a:rPr>
              <a:t>：</a:t>
            </a:r>
            <a:r>
              <a:rPr lang="en-US" altLang="ja-JP" sz="1600" dirty="0">
                <a:solidFill>
                  <a:srgbClr val="0000FF"/>
                </a:solidFill>
              </a:rPr>
              <a:t> </a:t>
            </a:r>
            <a:r>
              <a:rPr lang="en-US" altLang="ja-JP" sz="1600" dirty="0"/>
              <a:t>Fire hotspot, fire intensity</a:t>
            </a:r>
          </a:p>
          <a:p>
            <a:endParaRPr lang="en-US" altLang="ja-JP" sz="1050" dirty="0"/>
          </a:p>
          <a:p>
            <a:r>
              <a:rPr lang="en-US" altLang="ja-JP" sz="1600" b="1" dirty="0">
                <a:solidFill>
                  <a:srgbClr val="00B050"/>
                </a:solidFill>
              </a:rPr>
              <a:t>Benefits:</a:t>
            </a:r>
            <a:endParaRPr lang="en-US" altLang="ja-JP" sz="1600" dirty="0">
              <a:solidFill>
                <a:srgbClr val="00B05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1600" dirty="0"/>
              <a:t>This RGB is helpful for monitoring fire hotspot and its intensity by means of its color shade successively.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1600" dirty="0"/>
              <a:t>The color components of this RGB provide fire intensity depending on their wavelength.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1600" dirty="0"/>
              <a:t>This RGB is applicable day and night as regards fire hotspot.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1600" dirty="0"/>
              <a:t>Available to distinguish between ice clouds and water clouds.</a:t>
            </a:r>
          </a:p>
          <a:p>
            <a:endParaRPr lang="en-US" altLang="ja-JP" sz="1050" dirty="0"/>
          </a:p>
          <a:p>
            <a:r>
              <a:rPr lang="en-US" altLang="ja-JP" sz="1600" b="1" dirty="0">
                <a:solidFill>
                  <a:srgbClr val="FF0000"/>
                </a:solidFill>
              </a:rPr>
              <a:t>Limitations</a:t>
            </a:r>
            <a:r>
              <a:rPr lang="ja-JP" altLang="en-US" sz="1600" b="1" dirty="0">
                <a:solidFill>
                  <a:srgbClr val="FF0000"/>
                </a:solidFill>
              </a:rPr>
              <a:t>：</a:t>
            </a:r>
            <a:endParaRPr lang="en-US" altLang="ja-JP" sz="1600" b="1" dirty="0">
              <a:solidFill>
                <a:srgbClr val="FF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1600" dirty="0"/>
              <a:t>This RGB is not available during daytime except for fire hotspot.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1600" dirty="0"/>
              <a:t>Very dry surface region (e.g. desert) looks reddish color (false fire).</a:t>
            </a:r>
          </a:p>
        </p:txBody>
      </p:sp>
    </p:spTree>
    <p:extLst>
      <p:ext uri="{BB962C8B-B14F-4D97-AF65-F5344CB8AC3E}">
        <p14:creationId xmlns:p14="http://schemas.microsoft.com/office/powerpoint/2010/main" val="410297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+mn-lt"/>
              </a:rPr>
              <a:t>Contents</a:t>
            </a:r>
            <a:endParaRPr kumimoji="1" lang="ja-JP" altLang="en-US" dirty="0">
              <a:latin typeface="+mn-lt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ja-JP" dirty="0" err="1"/>
              <a:t>Himawari</a:t>
            </a:r>
            <a:r>
              <a:rPr lang="en-US" altLang="ja-JP" dirty="0"/>
              <a:t> </a:t>
            </a:r>
            <a:r>
              <a:rPr lang="en-US" altLang="ja-JP" dirty="0" smtClean="0"/>
              <a:t>RGB </a:t>
            </a:r>
            <a:r>
              <a:rPr lang="en-US" altLang="ja-JP" dirty="0"/>
              <a:t>Quick Guides </a:t>
            </a:r>
            <a:endParaRPr lang="en-US" altLang="ja-JP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dirty="0"/>
              <a:t>Quick guide </a:t>
            </a:r>
            <a:r>
              <a:rPr lang="en-US" altLang="ja-JP" dirty="0" smtClean="0"/>
              <a:t>features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dirty="0" smtClean="0"/>
              <a:t>Background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dirty="0" smtClean="0"/>
              <a:t>Future plan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Examining </a:t>
            </a:r>
            <a:r>
              <a:rPr lang="en-US" altLang="ja-JP" dirty="0"/>
              <a:t>RGBs containing near-infrared </a:t>
            </a:r>
            <a:r>
              <a:rPr lang="en-US" altLang="ja-JP" dirty="0" smtClean="0"/>
              <a:t>imagery</a:t>
            </a:r>
          </a:p>
          <a:p>
            <a:pPr marL="0" indent="0">
              <a:buNone/>
            </a:pPr>
            <a:r>
              <a:rPr lang="en-US" altLang="ja-JP" sz="2000" dirty="0" smtClean="0"/>
              <a:t>	- </a:t>
            </a:r>
            <a:r>
              <a:rPr lang="en-US" altLang="ja-JP" sz="2000" dirty="0"/>
              <a:t>based on </a:t>
            </a:r>
            <a:r>
              <a:rPr lang="en-US" altLang="ja-JP" sz="2000" dirty="0" err="1"/>
              <a:t>Himawari</a:t>
            </a:r>
            <a:r>
              <a:rPr lang="en-US" altLang="ja-JP" sz="2000" dirty="0"/>
              <a:t> </a:t>
            </a:r>
            <a:r>
              <a:rPr lang="en-US" altLang="ja-JP" sz="2000" dirty="0" smtClean="0"/>
              <a:t>RGB Quick </a:t>
            </a:r>
            <a:r>
              <a:rPr lang="en-US" altLang="ja-JP" sz="2000" dirty="0"/>
              <a:t>Guide contents -</a:t>
            </a:r>
            <a:r>
              <a:rPr lang="en-US" altLang="ja-JP" dirty="0"/>
              <a:t/>
            </a:r>
            <a:br>
              <a:rPr lang="en-US" altLang="ja-JP" dirty="0"/>
            </a:br>
            <a:endParaRPr lang="en-US" altLang="ja-JP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dirty="0" smtClean="0"/>
              <a:t>Fire Temperature RGB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dirty="0" smtClean="0"/>
              <a:t>Cloud Phase Distinction RGB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n-US" altLang="ja-JP" dirty="0"/>
          </a:p>
          <a:p>
            <a:r>
              <a:rPr lang="en-US" altLang="ja-JP" dirty="0" smtClean="0"/>
              <a:t>Summary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3268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93780" y="36041"/>
            <a:ext cx="7886700" cy="980781"/>
          </a:xfrm>
        </p:spPr>
        <p:txBody>
          <a:bodyPr>
            <a:normAutofit/>
          </a:bodyPr>
          <a:lstStyle/>
          <a:p>
            <a:pPr algn="ctr"/>
            <a:r>
              <a:rPr lang="en-US" altLang="ja-JP" dirty="0">
                <a:latin typeface="+mn-lt"/>
              </a:rPr>
              <a:t>Cloud Phase Distinction </a:t>
            </a:r>
            <a:r>
              <a:rPr lang="en-US" altLang="ja-JP" dirty="0" smtClean="0">
                <a:latin typeface="+mn-lt"/>
              </a:rPr>
              <a:t>RGB</a:t>
            </a:r>
            <a:endParaRPr kumimoji="1" lang="ja-JP" altLang="en-US" dirty="0">
              <a:latin typeface="+mn-lt"/>
            </a:endParaRPr>
          </a:p>
        </p:txBody>
      </p:sp>
      <p:graphicFrame>
        <p:nvGraphicFramePr>
          <p:cNvPr id="46" name="表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908176"/>
              </p:ext>
            </p:extLst>
          </p:nvPr>
        </p:nvGraphicFramePr>
        <p:xfrm>
          <a:off x="2738533" y="5207767"/>
          <a:ext cx="6255087" cy="1571347"/>
        </p:xfrm>
        <a:graphic>
          <a:graphicData uri="http://schemas.openxmlformats.org/drawingml/2006/table">
            <a:tbl>
              <a:tblPr/>
              <a:tblGrid>
                <a:gridCol w="350431">
                  <a:extLst>
                    <a:ext uri="{9D8B030D-6E8A-4147-A177-3AD203B41FA5}">
                      <a16:colId xmlns:a16="http://schemas.microsoft.com/office/drawing/2014/main" val="3716691344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581352440"/>
                    </a:ext>
                  </a:extLst>
                </a:gridCol>
                <a:gridCol w="648073">
                  <a:extLst>
                    <a:ext uri="{9D8B030D-6E8A-4147-A177-3AD203B41FA5}">
                      <a16:colId xmlns:a16="http://schemas.microsoft.com/office/drawing/2014/main" val="390304849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91872205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1082950105"/>
                    </a:ext>
                  </a:extLst>
                </a:gridCol>
                <a:gridCol w="432047">
                  <a:extLst>
                    <a:ext uri="{9D8B030D-6E8A-4147-A177-3AD203B41FA5}">
                      <a16:colId xmlns:a16="http://schemas.microsoft.com/office/drawing/2014/main" val="333463097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68714166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650411385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948120299"/>
                    </a:ext>
                  </a:extLst>
                </a:gridCol>
              </a:tblGrid>
              <a:tr h="28057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Color</a:t>
                      </a:r>
                      <a:endParaRPr lang="ja-JP" altLang="en-US" sz="9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4902" marR="4902" marT="49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AHI </a:t>
                      </a:r>
                      <a:r>
                        <a:rPr lang="en-US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bands</a:t>
                      </a:r>
                      <a:endParaRPr lang="ja-JP" altLang="en-US" sz="9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4902" marR="4902" marT="49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Central</a:t>
                      </a:r>
                      <a:r>
                        <a:rPr lang="en-US" altLang="ja-JP" sz="9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 wave length</a:t>
                      </a:r>
                      <a:r>
                        <a:rPr lang="ja-JP" altLang="en-US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 </a:t>
                      </a:r>
                      <a:r>
                        <a:rPr lang="ja-JP" alt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/>
                      </a:r>
                      <a:br>
                        <a:rPr lang="ja-JP" alt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</a:br>
                      <a:r>
                        <a:rPr lang="en-US" altLang="ja-JP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[</a:t>
                      </a:r>
                      <a:r>
                        <a:rPr lang="el-G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μ</a:t>
                      </a:r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m]</a:t>
                      </a:r>
                    </a:p>
                  </a:txBody>
                  <a:tcPr marL="4902" marR="4902" marT="49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Min</a:t>
                      </a:r>
                    </a:p>
                  </a:txBody>
                  <a:tcPr marL="4902" marR="4902" marT="49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Max</a:t>
                      </a:r>
                    </a:p>
                  </a:txBody>
                  <a:tcPr marL="4902" marR="4902" marT="49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Gamma</a:t>
                      </a:r>
                      <a:endParaRPr lang="ja-JP" altLang="en-US" sz="9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4902" marR="4902" marT="49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  <a:ea typeface="+mn-ea"/>
                        </a:rPr>
                        <a:t>Physical relation to</a:t>
                      </a:r>
                      <a:endParaRPr lang="ja-JP" altLang="en-US" sz="9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4902" marR="4902" marT="49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  <a:ea typeface="+mn-ea"/>
                        </a:rPr>
                        <a:t>Smaller contribution to signal of</a:t>
                      </a:r>
                      <a:endParaRPr lang="ja-JP" altLang="en-US" sz="9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4902" marR="4902" marT="49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  <a:ea typeface="+mn-ea"/>
                        </a:rPr>
                        <a:t>Larger contribution to signal of</a:t>
                      </a:r>
                      <a:endParaRPr lang="ja-JP" altLang="en-US" sz="9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4902" marR="4902" marT="49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515528"/>
                  </a:ext>
                </a:extLst>
              </a:tr>
              <a:tr h="11309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[</a:t>
                      </a:r>
                      <a:r>
                        <a:rPr lang="en-US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K/%]</a:t>
                      </a:r>
                      <a:endParaRPr lang="en-US" sz="9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4902" marR="4902" marT="49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[</a:t>
                      </a:r>
                      <a:r>
                        <a:rPr lang="en-US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K/%]</a:t>
                      </a:r>
                      <a:endParaRPr lang="en-US" sz="9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4902" marR="4902" marT="49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3054021"/>
                  </a:ext>
                </a:extLst>
              </a:tr>
              <a:tr h="22266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Red</a:t>
                      </a:r>
                      <a:endParaRPr lang="en-US" sz="9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4902" marR="4902" marT="49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B13</a:t>
                      </a:r>
                    </a:p>
                  </a:txBody>
                  <a:tcPr marL="4902" marR="4902" marT="49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10.4</a:t>
                      </a:r>
                    </a:p>
                  </a:txBody>
                  <a:tcPr marL="4902" marR="4902" marT="49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219.6K</a:t>
                      </a:r>
                    </a:p>
                  </a:txBody>
                  <a:tcPr marL="4902" marR="4902" marT="49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280.7K</a:t>
                      </a:r>
                    </a:p>
                  </a:txBody>
                  <a:tcPr marL="4902" marR="4902" marT="49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1.0 </a:t>
                      </a:r>
                    </a:p>
                  </a:txBody>
                  <a:tcPr marL="4902" marR="4902" marT="49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Cloud top temperature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Warm clouds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Cold clouds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339797"/>
                  </a:ext>
                </a:extLst>
              </a:tr>
              <a:tr h="22266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Green</a:t>
                      </a:r>
                      <a:endParaRPr lang="en-US" sz="900" b="0" i="0" u="none" strike="noStrike" dirty="0">
                        <a:solidFill>
                          <a:srgbClr val="00B05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4902" marR="4902" marT="49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B03</a:t>
                      </a:r>
                    </a:p>
                  </a:txBody>
                  <a:tcPr marL="4902" marR="4902" marT="49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0.64</a:t>
                      </a:r>
                    </a:p>
                  </a:txBody>
                  <a:tcPr marL="4902" marR="4902" marT="49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0%</a:t>
                      </a:r>
                    </a:p>
                  </a:txBody>
                  <a:tcPr marL="4902" marR="4902" marT="49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85%</a:t>
                      </a:r>
                    </a:p>
                  </a:txBody>
                  <a:tcPr marL="4902" marR="4902" marT="49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1.0 </a:t>
                      </a:r>
                    </a:p>
                  </a:txBody>
                  <a:tcPr marL="4902" marR="4902" marT="49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Cloud optical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thickness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Thin clouds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Thick clouds</a:t>
                      </a:r>
                      <a:b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Snow covered land</a:t>
                      </a:r>
                      <a:b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Sea ice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964977"/>
                  </a:ext>
                </a:extLst>
              </a:tr>
              <a:tr h="22266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Blue</a:t>
                      </a:r>
                      <a:endParaRPr lang="en-US" sz="900" b="0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4902" marR="4902" marT="49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B05</a:t>
                      </a:r>
                    </a:p>
                  </a:txBody>
                  <a:tcPr marL="4902" marR="4902" marT="49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1.6</a:t>
                      </a:r>
                    </a:p>
                  </a:txBody>
                  <a:tcPr marL="4902" marR="4902" marT="49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1%</a:t>
                      </a:r>
                    </a:p>
                  </a:txBody>
                  <a:tcPr marL="4902" marR="4902" marT="49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50%</a:t>
                      </a:r>
                    </a:p>
                  </a:txBody>
                  <a:tcPr marL="4902" marR="4902" marT="49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1.0 </a:t>
                      </a:r>
                    </a:p>
                  </a:txBody>
                  <a:tcPr marL="4902" marR="4902" marT="49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Cloud phase</a:t>
                      </a:r>
                      <a:b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Snow and ice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Ice clouds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Water clouds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149239"/>
                  </a:ext>
                </a:extLst>
              </a:tr>
            </a:tbl>
          </a:graphicData>
        </a:graphic>
      </p:graphicFrame>
      <p:sp>
        <p:nvSpPr>
          <p:cNvPr id="47" name="正方形/長方形 46"/>
          <p:cNvSpPr/>
          <p:nvPr/>
        </p:nvSpPr>
        <p:spPr>
          <a:xfrm>
            <a:off x="2613690" y="4872969"/>
            <a:ext cx="65303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 smtClean="0"/>
              <a:t>RGB recipe with recommended thresholds and related specifications for </a:t>
            </a:r>
            <a:r>
              <a:rPr lang="en-US" altLang="ja-JP" sz="1200" dirty="0"/>
              <a:t>Cloud Phase Distinction RGB</a:t>
            </a:r>
            <a:endParaRPr lang="ja-JP" altLang="en-US" sz="1200" dirty="0"/>
          </a:p>
        </p:txBody>
      </p:sp>
      <p:graphicFrame>
        <p:nvGraphicFramePr>
          <p:cNvPr id="48" name="表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987231"/>
              </p:ext>
            </p:extLst>
          </p:nvPr>
        </p:nvGraphicFramePr>
        <p:xfrm>
          <a:off x="61783" y="5491998"/>
          <a:ext cx="2551907" cy="1247602"/>
        </p:xfrm>
        <a:graphic>
          <a:graphicData uri="http://schemas.openxmlformats.org/drawingml/2006/table">
            <a:tbl>
              <a:tblPr/>
              <a:tblGrid>
                <a:gridCol w="352216">
                  <a:extLst>
                    <a:ext uri="{9D8B030D-6E8A-4147-A177-3AD203B41FA5}">
                      <a16:colId xmlns:a16="http://schemas.microsoft.com/office/drawing/2014/main" val="1226220314"/>
                    </a:ext>
                  </a:extLst>
                </a:gridCol>
                <a:gridCol w="2199691">
                  <a:extLst>
                    <a:ext uri="{9D8B030D-6E8A-4147-A177-3AD203B41FA5}">
                      <a16:colId xmlns:a16="http://schemas.microsoft.com/office/drawing/2014/main" val="2440135477"/>
                    </a:ext>
                  </a:extLst>
                </a:gridCol>
              </a:tblGrid>
              <a:tr h="15712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Color</a:t>
                      </a:r>
                      <a:endParaRPr lang="ja-JP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8834" marR="8834" marT="88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Interpretation</a:t>
                      </a:r>
                    </a:p>
                  </a:txBody>
                  <a:tcPr marL="9090" marR="9090" marT="9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9333850"/>
                  </a:ext>
                </a:extLst>
              </a:tr>
              <a:tr h="21872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8834" marR="8834" marT="88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Thick high level clouds with ice particles,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Cb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63622" marR="9090" marT="9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612153"/>
                  </a:ext>
                </a:extLst>
              </a:tr>
              <a:tr h="21872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8834" marR="8834" marT="88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7D4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Thin high level clouds with ice particles</a:t>
                      </a:r>
                    </a:p>
                  </a:txBody>
                  <a:tcPr marL="163622" marR="9090" marT="9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586236"/>
                  </a:ext>
                </a:extLst>
              </a:tr>
              <a:tr h="334782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8834" marR="8834" marT="88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Thick low level ice clouds</a:t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Snow/ice covered area</a:t>
                      </a:r>
                    </a:p>
                  </a:txBody>
                  <a:tcPr marL="163622" marR="9090" marT="9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738573"/>
                  </a:ext>
                </a:extLst>
              </a:tr>
              <a:tr h="21872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8834" marR="8834" marT="88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Thick low level water clouds</a:t>
                      </a:r>
                    </a:p>
                  </a:txBody>
                  <a:tcPr marL="163622" marR="9090" marT="9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5112808"/>
                  </a:ext>
                </a:extLst>
              </a:tr>
            </a:tbl>
          </a:graphicData>
        </a:graphic>
      </p:graphicFrame>
      <p:sp>
        <p:nvSpPr>
          <p:cNvPr id="49" name="正方形/長方形 48"/>
          <p:cNvSpPr/>
          <p:nvPr/>
        </p:nvSpPr>
        <p:spPr>
          <a:xfrm>
            <a:off x="288181" y="5030333"/>
            <a:ext cx="2010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/>
              <a:t>Color interpretation </a:t>
            </a:r>
            <a:r>
              <a:rPr lang="en-US" altLang="ja-JP" sz="1200" dirty="0" smtClean="0"/>
              <a:t>for </a:t>
            </a:r>
            <a:r>
              <a:rPr lang="en-US" altLang="ja-JP" sz="1200" dirty="0"/>
              <a:t>Cloud Phase Distinction RGB</a:t>
            </a:r>
            <a:endParaRPr lang="ja-JP" altLang="en-US" sz="1200" dirty="0"/>
          </a:p>
        </p:txBody>
      </p:sp>
      <p:sp>
        <p:nvSpPr>
          <p:cNvPr id="50" name="正方形/長方形 49"/>
          <p:cNvSpPr/>
          <p:nvPr/>
        </p:nvSpPr>
        <p:spPr>
          <a:xfrm>
            <a:off x="150580" y="1007840"/>
            <a:ext cx="8843040" cy="3807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テキスト ボックス 382"/>
          <p:cNvSpPr txBox="1"/>
          <p:nvPr/>
        </p:nvSpPr>
        <p:spPr>
          <a:xfrm>
            <a:off x="278974" y="1478487"/>
            <a:ext cx="4221311" cy="2899349"/>
          </a:xfrm>
          <a:prstGeom prst="rect">
            <a:avLst/>
          </a:prstGeom>
          <a:solidFill>
            <a:prstClr val="white"/>
          </a:solidFill>
          <a:ln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0"/>
              </a:spcAft>
            </a:pPr>
            <a:r>
              <a:rPr lang="en-US" altLang="ja-JP" sz="1600" kern="100" dirty="0">
                <a:cs typeface="Times New Roman"/>
              </a:rPr>
              <a:t>Typhoon (</a:t>
            </a:r>
            <a:r>
              <a:rPr lang="en-US" altLang="ja-JP" sz="1600" kern="100" dirty="0" err="1">
                <a:cs typeface="Times New Roman"/>
              </a:rPr>
              <a:t>Noru</a:t>
            </a:r>
            <a:r>
              <a:rPr lang="en-US" altLang="ja-JP" sz="1600" kern="100" dirty="0">
                <a:cs typeface="Times New Roman"/>
              </a:rPr>
              <a:t>) by Cloud Phase Distinction RGB. (</a:t>
            </a:r>
            <a:r>
              <a:rPr lang="en-US" altLang="ja-JP" sz="1600" kern="100" dirty="0" smtClean="0">
                <a:cs typeface="Times New Roman"/>
              </a:rPr>
              <a:t>02:50UTC</a:t>
            </a:r>
            <a:r>
              <a:rPr lang="en-US" altLang="ja-JP" sz="1600" kern="100" dirty="0">
                <a:cs typeface="Times New Roman"/>
              </a:rPr>
              <a:t>, 4 August 2017) </a:t>
            </a:r>
          </a:p>
          <a:p>
            <a:pPr algn="just">
              <a:spcAft>
                <a:spcPts val="0"/>
              </a:spcAft>
            </a:pPr>
            <a:endParaRPr lang="en-US" altLang="ja-JP" sz="1600" kern="100" dirty="0"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en-US" altLang="ja-JP" sz="1600" kern="100" dirty="0">
                <a:cs typeface="Times New Roman"/>
              </a:rPr>
              <a:t>The detailed structure consisting of blueish low level clouds (marked “D”) can be seen inside eyewall.</a:t>
            </a:r>
          </a:p>
          <a:p>
            <a:pPr algn="just">
              <a:spcAft>
                <a:spcPts val="0"/>
              </a:spcAft>
            </a:pPr>
            <a:endParaRPr lang="en-US" altLang="ja-JP" sz="1600" kern="100" dirty="0">
              <a:cs typeface="Times New Roman"/>
            </a:endParaRPr>
          </a:p>
          <a:p>
            <a:pPr algn="just"/>
            <a:r>
              <a:rPr lang="en-US" altLang="ja-JP" sz="1600" kern="100" dirty="0" smtClean="0">
                <a:cs typeface="Times New Roman"/>
              </a:rPr>
              <a:t>A</a:t>
            </a:r>
            <a:r>
              <a:rPr lang="ja-JP" altLang="en-US" sz="1600" kern="1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Times New Roman"/>
              </a:rPr>
              <a:t> ■ </a:t>
            </a:r>
            <a:r>
              <a:rPr lang="en-US" altLang="ja-JP" sz="1600" kern="100" dirty="0">
                <a:cs typeface="Times New Roman"/>
              </a:rPr>
              <a:t>: thick high-level clouds with ice particles; </a:t>
            </a:r>
            <a:endParaRPr lang="en-US" altLang="ja-JP" sz="1600" kern="100" dirty="0" smtClean="0">
              <a:cs typeface="Times New Roman"/>
            </a:endParaRPr>
          </a:p>
          <a:p>
            <a:pPr algn="just"/>
            <a:r>
              <a:rPr lang="en-US" altLang="ja-JP" sz="1600" kern="100" dirty="0" smtClean="0">
                <a:cs typeface="Times New Roman"/>
              </a:rPr>
              <a:t>B</a:t>
            </a:r>
            <a:r>
              <a:rPr lang="ja-JP" altLang="en-US" sz="1600" kern="100" dirty="0" smtClean="0">
                <a:ln>
                  <a:solidFill>
                    <a:schemeClr val="tx1"/>
                  </a:solidFill>
                </a:ln>
                <a:solidFill>
                  <a:srgbClr val="FF7D41"/>
                </a:solidFill>
                <a:cs typeface="Times New Roman"/>
              </a:rPr>
              <a:t> </a:t>
            </a:r>
            <a:r>
              <a:rPr lang="ja-JP" altLang="en-US" sz="1600" kern="100" dirty="0">
                <a:ln>
                  <a:solidFill>
                    <a:schemeClr val="tx1"/>
                  </a:solidFill>
                </a:ln>
                <a:solidFill>
                  <a:srgbClr val="FF7D41"/>
                </a:solidFill>
                <a:cs typeface="Times New Roman"/>
              </a:rPr>
              <a:t>■ </a:t>
            </a:r>
            <a:r>
              <a:rPr lang="en-US" altLang="ja-JP" sz="1600" kern="100" dirty="0">
                <a:cs typeface="Times New Roman"/>
              </a:rPr>
              <a:t>: </a:t>
            </a:r>
            <a:r>
              <a:rPr lang="en-US" altLang="ja-JP" sz="1600" kern="100" dirty="0" smtClean="0">
                <a:cs typeface="Times New Roman"/>
              </a:rPr>
              <a:t>thin </a:t>
            </a:r>
            <a:r>
              <a:rPr lang="en-US" altLang="ja-JP" sz="1600" kern="100" dirty="0">
                <a:cs typeface="Times New Roman"/>
              </a:rPr>
              <a:t>high-level clouds with ice particles; </a:t>
            </a:r>
            <a:endParaRPr lang="en-US" altLang="ja-JP" sz="1600" kern="100" dirty="0" smtClean="0">
              <a:cs typeface="Times New Roman"/>
            </a:endParaRPr>
          </a:p>
          <a:p>
            <a:pPr algn="just"/>
            <a:r>
              <a:rPr lang="en-US" altLang="ja-JP" sz="1600" kern="100" dirty="0" smtClean="0">
                <a:cs typeface="Times New Roman"/>
              </a:rPr>
              <a:t>C</a:t>
            </a:r>
            <a:r>
              <a:rPr lang="ja-JP" altLang="en-US" sz="1600" kern="100" dirty="0" smtClean="0">
                <a:ln>
                  <a:solidFill>
                    <a:schemeClr val="tx1"/>
                  </a:solidFill>
                </a:ln>
                <a:solidFill>
                  <a:srgbClr val="00FF00"/>
                </a:solidFill>
                <a:cs typeface="Times New Roman"/>
              </a:rPr>
              <a:t> </a:t>
            </a:r>
            <a:r>
              <a:rPr lang="ja-JP" altLang="en-US" sz="1600" kern="100" dirty="0">
                <a:ln>
                  <a:solidFill>
                    <a:schemeClr val="tx1"/>
                  </a:solidFill>
                </a:ln>
                <a:solidFill>
                  <a:srgbClr val="00FF00"/>
                </a:solidFill>
                <a:cs typeface="Times New Roman"/>
              </a:rPr>
              <a:t>■ </a:t>
            </a:r>
            <a:r>
              <a:rPr lang="en-US" altLang="ja-JP" sz="1600" kern="100" dirty="0">
                <a:cs typeface="Times New Roman"/>
              </a:rPr>
              <a:t>: thick low level ice clouds; </a:t>
            </a:r>
            <a:endParaRPr lang="en-US" altLang="ja-JP" sz="1600" kern="100" dirty="0" smtClean="0"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en-US" altLang="ja-JP" sz="1600" kern="100" dirty="0" smtClean="0">
                <a:cs typeface="Times New Roman"/>
              </a:rPr>
              <a:t>D</a:t>
            </a:r>
            <a:r>
              <a:rPr lang="ja-JP" altLang="en-US" sz="1600" kern="100" dirty="0" smtClean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  <a:cs typeface="Times New Roman"/>
              </a:rPr>
              <a:t> </a:t>
            </a:r>
            <a:r>
              <a:rPr lang="ja-JP" altLang="en-US" sz="1600" kern="100" dirty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  <a:cs typeface="Times New Roman"/>
              </a:rPr>
              <a:t>■ </a:t>
            </a:r>
            <a:r>
              <a:rPr lang="en-US" altLang="ja-JP" sz="1600" kern="100" dirty="0">
                <a:cs typeface="Times New Roman"/>
              </a:rPr>
              <a:t>: thick low level water clouds</a:t>
            </a:r>
          </a:p>
          <a:p>
            <a:pPr algn="just"/>
            <a:endParaRPr lang="en-US" altLang="ja-JP" sz="1100" dirty="0"/>
          </a:p>
        </p:txBody>
      </p:sp>
      <p:sp>
        <p:nvSpPr>
          <p:cNvPr id="52" name="Rectangle 25"/>
          <p:cNvSpPr>
            <a:spLocks noChangeArrowheads="1"/>
          </p:cNvSpPr>
          <p:nvPr/>
        </p:nvSpPr>
        <p:spPr bwMode="auto">
          <a:xfrm>
            <a:off x="123567" y="2577702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pic>
        <p:nvPicPr>
          <p:cNvPr id="53" name="図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593" y="1334003"/>
            <a:ext cx="3554065" cy="3109806"/>
          </a:xfrm>
          <a:prstGeom prst="rect">
            <a:avLst/>
          </a:prstGeom>
        </p:spPr>
      </p:pic>
      <p:sp>
        <p:nvSpPr>
          <p:cNvPr id="54" name="テキスト ボックス 2"/>
          <p:cNvSpPr txBox="1">
            <a:spLocks noChangeArrowheads="1"/>
          </p:cNvSpPr>
          <p:nvPr/>
        </p:nvSpPr>
        <p:spPr bwMode="auto">
          <a:xfrm>
            <a:off x="5188343" y="3531224"/>
            <a:ext cx="5040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b="1" kern="100" dirty="0" smtClean="0">
                <a:effectLst/>
                <a:latin typeface="Calibri"/>
                <a:ea typeface="ＭＳ 明朝"/>
                <a:cs typeface="Times New Roman"/>
              </a:rPr>
              <a:t>A</a:t>
            </a:r>
            <a:endParaRPr lang="ja-JP" kern="100" baseline="-25000" dirty="0">
              <a:effectLst/>
              <a:latin typeface="Century"/>
              <a:ea typeface="ＭＳ 明朝"/>
              <a:cs typeface="Times New Roman"/>
            </a:endParaRPr>
          </a:p>
        </p:txBody>
      </p:sp>
      <p:sp>
        <p:nvSpPr>
          <p:cNvPr id="55" name="テキスト ボックス 2"/>
          <p:cNvSpPr txBox="1">
            <a:spLocks noChangeArrowheads="1"/>
          </p:cNvSpPr>
          <p:nvPr/>
        </p:nvSpPr>
        <p:spPr bwMode="auto">
          <a:xfrm>
            <a:off x="6961896" y="3241608"/>
            <a:ext cx="5040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b="1" kern="100" dirty="0" smtClean="0">
                <a:effectLst/>
                <a:latin typeface="Calibri"/>
                <a:ea typeface="ＭＳ 明朝"/>
                <a:cs typeface="Times New Roman"/>
              </a:rPr>
              <a:t>A</a:t>
            </a:r>
            <a:endParaRPr lang="ja-JP" kern="100" baseline="-25000" dirty="0">
              <a:effectLst/>
              <a:latin typeface="Century"/>
              <a:ea typeface="ＭＳ 明朝"/>
              <a:cs typeface="Times New Roman"/>
            </a:endParaRPr>
          </a:p>
        </p:txBody>
      </p:sp>
      <p:sp>
        <p:nvSpPr>
          <p:cNvPr id="56" name="テキスト ボックス 2"/>
          <p:cNvSpPr txBox="1">
            <a:spLocks noChangeArrowheads="1"/>
          </p:cNvSpPr>
          <p:nvPr/>
        </p:nvSpPr>
        <p:spPr bwMode="auto">
          <a:xfrm>
            <a:off x="7769602" y="2242641"/>
            <a:ext cx="5040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b="1" kern="100" dirty="0" smtClean="0">
                <a:effectLst/>
                <a:latin typeface="Calibri"/>
                <a:ea typeface="ＭＳ 明朝"/>
                <a:cs typeface="Times New Roman"/>
              </a:rPr>
              <a:t>A</a:t>
            </a:r>
            <a:endParaRPr lang="ja-JP" kern="100" baseline="-25000" dirty="0">
              <a:effectLst/>
              <a:latin typeface="Century"/>
              <a:ea typeface="ＭＳ 明朝"/>
              <a:cs typeface="Times New Roman"/>
            </a:endParaRPr>
          </a:p>
        </p:txBody>
      </p:sp>
      <p:sp>
        <p:nvSpPr>
          <p:cNvPr id="57" name="テキスト ボックス 2"/>
          <p:cNvSpPr txBox="1">
            <a:spLocks noChangeArrowheads="1"/>
          </p:cNvSpPr>
          <p:nvPr/>
        </p:nvSpPr>
        <p:spPr bwMode="auto">
          <a:xfrm>
            <a:off x="5067057" y="1279824"/>
            <a:ext cx="5040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b="1" kern="100" dirty="0" smtClean="0">
                <a:solidFill>
                  <a:schemeClr val="bg1"/>
                </a:solidFill>
                <a:effectLst/>
                <a:latin typeface="Calibri"/>
                <a:ea typeface="ＭＳ 明朝"/>
                <a:cs typeface="Times New Roman"/>
              </a:rPr>
              <a:t>B</a:t>
            </a:r>
            <a:endParaRPr lang="ja-JP" kern="100" baseline="-25000" dirty="0">
              <a:solidFill>
                <a:schemeClr val="bg1"/>
              </a:solidFill>
              <a:effectLst/>
              <a:latin typeface="Century"/>
              <a:ea typeface="ＭＳ 明朝"/>
              <a:cs typeface="Times New Roman"/>
            </a:endParaRPr>
          </a:p>
        </p:txBody>
      </p:sp>
      <p:sp>
        <p:nvSpPr>
          <p:cNvPr id="58" name="テキスト ボックス 2"/>
          <p:cNvSpPr txBox="1">
            <a:spLocks noChangeArrowheads="1"/>
          </p:cNvSpPr>
          <p:nvPr/>
        </p:nvSpPr>
        <p:spPr bwMode="auto">
          <a:xfrm>
            <a:off x="6375777" y="2860184"/>
            <a:ext cx="5040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b="1" kern="100" dirty="0" smtClean="0">
                <a:effectLst/>
                <a:latin typeface="Calibri"/>
                <a:ea typeface="ＭＳ 明朝"/>
                <a:cs typeface="Times New Roman"/>
              </a:rPr>
              <a:t>B</a:t>
            </a:r>
            <a:endParaRPr lang="ja-JP" kern="100" baseline="-25000" dirty="0">
              <a:effectLst/>
              <a:latin typeface="Century"/>
              <a:ea typeface="ＭＳ 明朝"/>
              <a:cs typeface="Times New Roman"/>
            </a:endParaRPr>
          </a:p>
        </p:txBody>
      </p:sp>
      <p:sp>
        <p:nvSpPr>
          <p:cNvPr id="59" name="テキスト ボックス 2"/>
          <p:cNvSpPr txBox="1">
            <a:spLocks noChangeArrowheads="1"/>
          </p:cNvSpPr>
          <p:nvPr/>
        </p:nvSpPr>
        <p:spPr bwMode="auto">
          <a:xfrm>
            <a:off x="6241899" y="2112871"/>
            <a:ext cx="5040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ja-JP" b="1" kern="100" dirty="0">
                <a:latin typeface="Calibri"/>
                <a:ea typeface="ＭＳ 明朝"/>
                <a:cs typeface="Times New Roman"/>
              </a:rPr>
              <a:t>C</a:t>
            </a:r>
            <a:endParaRPr lang="ja-JP" kern="100" baseline="-25000" dirty="0">
              <a:effectLst/>
              <a:latin typeface="Century"/>
              <a:ea typeface="ＭＳ 明朝"/>
              <a:cs typeface="Times New Roman"/>
            </a:endParaRPr>
          </a:p>
        </p:txBody>
      </p:sp>
      <p:sp>
        <p:nvSpPr>
          <p:cNvPr id="60" name="テキスト ボックス 2"/>
          <p:cNvSpPr txBox="1">
            <a:spLocks noChangeArrowheads="1"/>
          </p:cNvSpPr>
          <p:nvPr/>
        </p:nvSpPr>
        <p:spPr bwMode="auto">
          <a:xfrm>
            <a:off x="5308343" y="3129432"/>
            <a:ext cx="5040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ja-JP" b="1" kern="100" dirty="0">
                <a:latin typeface="Calibri"/>
                <a:ea typeface="ＭＳ 明朝"/>
                <a:cs typeface="Times New Roman"/>
              </a:rPr>
              <a:t>C</a:t>
            </a:r>
            <a:endParaRPr lang="ja-JP" kern="100" baseline="-25000" dirty="0">
              <a:effectLst/>
              <a:latin typeface="Century"/>
              <a:ea typeface="ＭＳ 明朝"/>
              <a:cs typeface="Times New Roman"/>
            </a:endParaRPr>
          </a:p>
        </p:txBody>
      </p:sp>
      <p:sp>
        <p:nvSpPr>
          <p:cNvPr id="61" name="テキスト ボックス 2"/>
          <p:cNvSpPr txBox="1">
            <a:spLocks noChangeArrowheads="1"/>
          </p:cNvSpPr>
          <p:nvPr/>
        </p:nvSpPr>
        <p:spPr bwMode="auto">
          <a:xfrm>
            <a:off x="6095708" y="3344711"/>
            <a:ext cx="5040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ja-JP" b="1" kern="100" dirty="0">
                <a:latin typeface="Calibri"/>
                <a:ea typeface="ＭＳ 明朝"/>
                <a:cs typeface="Times New Roman"/>
              </a:rPr>
              <a:t>D</a:t>
            </a:r>
            <a:endParaRPr lang="ja-JP" kern="100" baseline="-25000" dirty="0">
              <a:effectLst/>
              <a:latin typeface="Century"/>
              <a:ea typeface="ＭＳ 明朝"/>
              <a:cs typeface="Times New Roman"/>
            </a:endParaRPr>
          </a:p>
        </p:txBody>
      </p:sp>
      <p:sp>
        <p:nvSpPr>
          <p:cNvPr id="62" name="正方形/長方形 61"/>
          <p:cNvSpPr/>
          <p:nvPr/>
        </p:nvSpPr>
        <p:spPr>
          <a:xfrm>
            <a:off x="5122267" y="1562244"/>
            <a:ext cx="132151" cy="12995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正方形/長方形 62"/>
          <p:cNvSpPr/>
          <p:nvPr/>
        </p:nvSpPr>
        <p:spPr>
          <a:xfrm>
            <a:off x="5319085" y="3833962"/>
            <a:ext cx="132151" cy="12995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正方形/長方形 63"/>
          <p:cNvSpPr/>
          <p:nvPr/>
        </p:nvSpPr>
        <p:spPr>
          <a:xfrm>
            <a:off x="6053985" y="3344711"/>
            <a:ext cx="132151" cy="12995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正方形/長方形 64"/>
          <p:cNvSpPr/>
          <p:nvPr/>
        </p:nvSpPr>
        <p:spPr>
          <a:xfrm>
            <a:off x="5319084" y="3124440"/>
            <a:ext cx="132151" cy="12995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正方形/長方形 65"/>
          <p:cNvSpPr/>
          <p:nvPr/>
        </p:nvSpPr>
        <p:spPr>
          <a:xfrm>
            <a:off x="6335073" y="3061030"/>
            <a:ext cx="132151" cy="12995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正方形/長方形 66"/>
          <p:cNvSpPr/>
          <p:nvPr/>
        </p:nvSpPr>
        <p:spPr>
          <a:xfrm>
            <a:off x="6186136" y="2297537"/>
            <a:ext cx="132151" cy="12995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正方形/長方形 67"/>
          <p:cNvSpPr/>
          <p:nvPr/>
        </p:nvSpPr>
        <p:spPr>
          <a:xfrm>
            <a:off x="7117733" y="3550187"/>
            <a:ext cx="132151" cy="12995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正方形/長方形 68"/>
          <p:cNvSpPr/>
          <p:nvPr/>
        </p:nvSpPr>
        <p:spPr>
          <a:xfrm>
            <a:off x="7937787" y="2544630"/>
            <a:ext cx="132151" cy="12995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159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93780" y="36041"/>
            <a:ext cx="7886700" cy="980781"/>
          </a:xfrm>
        </p:spPr>
        <p:txBody>
          <a:bodyPr>
            <a:normAutofit/>
          </a:bodyPr>
          <a:lstStyle/>
          <a:p>
            <a:pPr algn="ctr"/>
            <a:r>
              <a:rPr lang="en-US" altLang="ja-JP" dirty="0">
                <a:latin typeface="+mn-lt"/>
              </a:rPr>
              <a:t>Cloud Phase Distinction </a:t>
            </a:r>
            <a:r>
              <a:rPr lang="en-US" altLang="ja-JP" dirty="0" smtClean="0">
                <a:latin typeface="+mn-lt"/>
              </a:rPr>
              <a:t>RGB</a:t>
            </a:r>
            <a:endParaRPr kumimoji="1" lang="ja-JP" altLang="en-US" dirty="0">
              <a:latin typeface="+mn-lt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98854" y="926758"/>
            <a:ext cx="5658619" cy="58323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3" y="1157792"/>
            <a:ext cx="2516076" cy="2516076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19" y="3902504"/>
            <a:ext cx="2537763" cy="2537763"/>
          </a:xfrm>
          <a:prstGeom prst="rect">
            <a:avLst/>
          </a:prstGeom>
        </p:spPr>
      </p:pic>
      <p:sp>
        <p:nvSpPr>
          <p:cNvPr id="30" name="テキスト ボックス 29"/>
          <p:cNvSpPr txBox="1"/>
          <p:nvPr/>
        </p:nvSpPr>
        <p:spPr>
          <a:xfrm>
            <a:off x="2984599" y="2271753"/>
            <a:ext cx="2663913" cy="41319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Cloud area corresponding to </a:t>
            </a:r>
            <a:r>
              <a:rPr lang="en-US" altLang="ja-JP" sz="1400" dirty="0" err="1" smtClean="0"/>
              <a:t>Baiu</a:t>
            </a:r>
            <a:r>
              <a:rPr lang="en-US" altLang="ja-JP" sz="1400" dirty="0" smtClean="0"/>
              <a:t> </a:t>
            </a:r>
            <a:r>
              <a:rPr lang="en-US" altLang="ja-JP" sz="1400" dirty="0"/>
              <a:t>(Mei-</a:t>
            </a:r>
            <a:r>
              <a:rPr lang="en-US" altLang="ja-JP" sz="1400" dirty="0" err="1"/>
              <a:t>yu</a:t>
            </a:r>
            <a:r>
              <a:rPr lang="en-US" altLang="ja-JP" sz="1400" dirty="0"/>
              <a:t>) stationary front above Western</a:t>
            </a:r>
            <a:r>
              <a:rPr lang="ja-JP" altLang="en-US" sz="1400" dirty="0"/>
              <a:t> </a:t>
            </a:r>
            <a:r>
              <a:rPr lang="en-US" altLang="ja-JP" sz="1400" dirty="0"/>
              <a:t>Japan. (02:30 UTC, 8 July 2018)</a:t>
            </a:r>
          </a:p>
          <a:p>
            <a:endParaRPr lang="en-US" altLang="ja-JP" sz="1050" dirty="0"/>
          </a:p>
          <a:p>
            <a:r>
              <a:rPr lang="en-US" altLang="ja-JP" sz="1400" dirty="0"/>
              <a:t>Cloud analysis only by using visible image (bottom) requires to estimate from cloud shapes and patterns. Meanwhile, </a:t>
            </a:r>
            <a:r>
              <a:rPr lang="en-US" altLang="ja-JP" sz="1400" dirty="0" smtClean="0"/>
              <a:t>thick </a:t>
            </a:r>
            <a:r>
              <a:rPr lang="en-US" altLang="ja-JP" sz="1400" dirty="0"/>
              <a:t>clouds (</a:t>
            </a:r>
            <a:r>
              <a:rPr lang="en-US" altLang="ja-JP" sz="1400" dirty="0" err="1"/>
              <a:t>Cbs</a:t>
            </a:r>
            <a:r>
              <a:rPr lang="en-US" altLang="ja-JP" sz="1400" dirty="0"/>
              <a:t>) and low-level </a:t>
            </a:r>
            <a:r>
              <a:rPr lang="en-US" altLang="ja-JP" sz="1400" dirty="0" smtClean="0"/>
              <a:t>clouds can be distinguished easily by </a:t>
            </a:r>
            <a:r>
              <a:rPr lang="en-US" altLang="ja-JP" sz="1400" dirty="0"/>
              <a:t>Day Cloud Phase RGB (top) at a glance.</a:t>
            </a:r>
          </a:p>
          <a:p>
            <a:endParaRPr lang="en-US" altLang="ja-JP" sz="1400" dirty="0" smtClean="0"/>
          </a:p>
          <a:p>
            <a:r>
              <a:rPr lang="en-US" altLang="ja-JP" sz="1400" dirty="0"/>
              <a:t>A</a:t>
            </a:r>
            <a:r>
              <a:rPr lang="ja-JP" altLang="en-US" sz="1400" kern="100" dirty="0">
                <a:ln>
                  <a:solidFill>
                    <a:schemeClr val="tx1"/>
                  </a:solidFill>
                </a:ln>
                <a:solidFill>
                  <a:srgbClr val="468EFF"/>
                </a:solidFill>
                <a:cs typeface="Times New Roman"/>
              </a:rPr>
              <a:t> </a:t>
            </a:r>
            <a:r>
              <a:rPr lang="ja-JP" altLang="en-US" sz="1400" kern="1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Times New Roman"/>
              </a:rPr>
              <a:t>■</a:t>
            </a:r>
            <a:r>
              <a:rPr lang="ja-JP" altLang="en-US" sz="1400" kern="100" dirty="0">
                <a:ln>
                  <a:solidFill>
                    <a:schemeClr val="tx1"/>
                  </a:solidFill>
                </a:ln>
                <a:solidFill>
                  <a:srgbClr val="468EFF"/>
                </a:solidFill>
                <a:cs typeface="Times New Roman"/>
              </a:rPr>
              <a:t> </a:t>
            </a:r>
            <a:r>
              <a:rPr lang="en-US" altLang="ja-JP" sz="1400" dirty="0"/>
              <a:t>: thick high-level clouds with ice particles; </a:t>
            </a:r>
          </a:p>
          <a:p>
            <a:r>
              <a:rPr lang="en-US" altLang="ja-JP" sz="1400" dirty="0" smtClean="0"/>
              <a:t>B</a:t>
            </a:r>
            <a:r>
              <a:rPr lang="ja-JP" altLang="en-US" sz="1400" kern="100" dirty="0" smtClean="0">
                <a:ln>
                  <a:solidFill>
                    <a:schemeClr val="tx1"/>
                  </a:solidFill>
                </a:ln>
                <a:solidFill>
                  <a:srgbClr val="468EFF"/>
                </a:solidFill>
                <a:cs typeface="Times New Roman"/>
              </a:rPr>
              <a:t> </a:t>
            </a:r>
            <a:r>
              <a:rPr lang="ja-JP" altLang="en-US" sz="1400" kern="100" dirty="0">
                <a:ln>
                  <a:solidFill>
                    <a:schemeClr val="tx1"/>
                  </a:solidFill>
                </a:ln>
                <a:solidFill>
                  <a:srgbClr val="FF7D41"/>
                </a:solidFill>
                <a:cs typeface="Times New Roman"/>
              </a:rPr>
              <a:t>■</a:t>
            </a:r>
            <a:r>
              <a:rPr lang="ja-JP" altLang="en-US" sz="1400" kern="100" dirty="0">
                <a:ln>
                  <a:solidFill>
                    <a:schemeClr val="tx1"/>
                  </a:solidFill>
                </a:ln>
                <a:solidFill>
                  <a:srgbClr val="468EFF"/>
                </a:solidFill>
                <a:cs typeface="Times New Roman"/>
              </a:rPr>
              <a:t> </a:t>
            </a:r>
            <a:r>
              <a:rPr lang="en-US" altLang="ja-JP" sz="1400" dirty="0"/>
              <a:t>: thin high-level clouds with ice </a:t>
            </a:r>
            <a:r>
              <a:rPr lang="en-US" altLang="ja-JP" sz="1400" dirty="0" smtClean="0"/>
              <a:t>particles; </a:t>
            </a:r>
            <a:endParaRPr lang="en-US" altLang="ja-JP" sz="1400" dirty="0"/>
          </a:p>
          <a:p>
            <a:r>
              <a:rPr lang="en-US" altLang="ja-JP" sz="1400" dirty="0" smtClean="0"/>
              <a:t>C</a:t>
            </a:r>
            <a:r>
              <a:rPr lang="ja-JP" altLang="en-US" sz="1400" kern="100" dirty="0" smtClean="0">
                <a:ln>
                  <a:solidFill>
                    <a:schemeClr val="tx1"/>
                  </a:solidFill>
                </a:ln>
                <a:solidFill>
                  <a:srgbClr val="468EFF"/>
                </a:solidFill>
                <a:cs typeface="Times New Roman"/>
              </a:rPr>
              <a:t> </a:t>
            </a:r>
            <a:r>
              <a:rPr lang="ja-JP" altLang="en-US" sz="1400" kern="100" dirty="0">
                <a:ln>
                  <a:solidFill>
                    <a:schemeClr val="tx1"/>
                  </a:solidFill>
                </a:ln>
                <a:solidFill>
                  <a:srgbClr val="00FF00"/>
                </a:solidFill>
                <a:cs typeface="Times New Roman"/>
              </a:rPr>
              <a:t>■</a:t>
            </a:r>
            <a:r>
              <a:rPr lang="ja-JP" altLang="en-US" sz="1400" kern="100" dirty="0">
                <a:ln>
                  <a:solidFill>
                    <a:schemeClr val="tx1"/>
                  </a:solidFill>
                </a:ln>
                <a:solidFill>
                  <a:srgbClr val="468EFF"/>
                </a:solidFill>
                <a:cs typeface="Times New Roman"/>
              </a:rPr>
              <a:t> </a:t>
            </a:r>
            <a:r>
              <a:rPr lang="en-US" altLang="ja-JP" sz="1400" dirty="0"/>
              <a:t>: thick low level ice clouds; </a:t>
            </a:r>
            <a:endParaRPr lang="en-US" altLang="ja-JP" sz="1400" dirty="0" smtClean="0"/>
          </a:p>
          <a:p>
            <a:r>
              <a:rPr lang="en-US" altLang="ja-JP" sz="1400" dirty="0" smtClean="0"/>
              <a:t>D</a:t>
            </a:r>
            <a:r>
              <a:rPr lang="ja-JP" altLang="en-US" sz="1400" kern="100" dirty="0" smtClean="0">
                <a:ln>
                  <a:solidFill>
                    <a:schemeClr val="tx1"/>
                  </a:solidFill>
                </a:ln>
                <a:solidFill>
                  <a:srgbClr val="468EFF"/>
                </a:solidFill>
                <a:cs typeface="Times New Roman"/>
              </a:rPr>
              <a:t> </a:t>
            </a:r>
            <a:r>
              <a:rPr lang="ja-JP" altLang="en-US" sz="1400" kern="100" dirty="0" smtClean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  <a:cs typeface="Times New Roman"/>
              </a:rPr>
              <a:t>■</a:t>
            </a:r>
            <a:r>
              <a:rPr lang="ja-JP" altLang="en-US" sz="1400" kern="100" dirty="0" smtClean="0">
                <a:ln>
                  <a:solidFill>
                    <a:schemeClr val="tx1"/>
                  </a:solidFill>
                </a:ln>
                <a:solidFill>
                  <a:srgbClr val="468EFF"/>
                </a:solidFill>
                <a:cs typeface="Times New Roman"/>
              </a:rPr>
              <a:t> </a:t>
            </a:r>
            <a:r>
              <a:rPr lang="en-US" altLang="ja-JP" sz="1400" dirty="0"/>
              <a:t>: thick low level water clouds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59563" y="3213377"/>
            <a:ext cx="2220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rgbClr val="FFFF00"/>
                </a:solidFill>
              </a:rPr>
              <a:t>Cloud Phase</a:t>
            </a:r>
            <a:r>
              <a:rPr lang="ja-JP" altLang="en-US" sz="1600" dirty="0">
                <a:solidFill>
                  <a:srgbClr val="FFFF00"/>
                </a:solidFill>
              </a:rPr>
              <a:t> </a:t>
            </a:r>
            <a:r>
              <a:rPr lang="en-US" altLang="ja-JP" sz="1600" dirty="0" smtClean="0">
                <a:solidFill>
                  <a:srgbClr val="FFFF00"/>
                </a:solidFill>
              </a:rPr>
              <a:t>Distinction</a:t>
            </a:r>
            <a:endParaRPr kumimoji="1" lang="ja-JP" altLang="en-US" sz="1600" dirty="0">
              <a:solidFill>
                <a:srgbClr val="FFFF00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29267" y="6032201"/>
            <a:ext cx="62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FF"/>
                </a:solidFill>
              </a:rPr>
              <a:t>B03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866638" y="2642435"/>
            <a:ext cx="353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dirty="0">
                <a:solidFill>
                  <a:schemeClr val="bg1"/>
                </a:solidFill>
              </a:rPr>
              <a:t>B</a:t>
            </a:r>
            <a:endParaRPr kumimoji="1" lang="ja-JP" altLang="en-US" sz="1400" b="1" dirty="0">
              <a:solidFill>
                <a:schemeClr val="bg1"/>
              </a:solidFill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1107536" y="2269483"/>
            <a:ext cx="152097" cy="14208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188904" y="2380277"/>
            <a:ext cx="364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 smtClean="0"/>
              <a:t>A</a:t>
            </a:r>
            <a:endParaRPr kumimoji="1" lang="ja-JP" altLang="en-US" sz="1400" b="1" dirty="0"/>
          </a:p>
        </p:txBody>
      </p:sp>
      <p:sp>
        <p:nvSpPr>
          <p:cNvPr id="36" name="正方形/長方形 35"/>
          <p:cNvSpPr/>
          <p:nvPr/>
        </p:nvSpPr>
        <p:spPr>
          <a:xfrm>
            <a:off x="1786981" y="2483408"/>
            <a:ext cx="152097" cy="142085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/>
          <p:cNvSpPr/>
          <p:nvPr/>
        </p:nvSpPr>
        <p:spPr>
          <a:xfrm>
            <a:off x="722282" y="2266246"/>
            <a:ext cx="152097" cy="14208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/>
          <p:cNvSpPr/>
          <p:nvPr/>
        </p:nvSpPr>
        <p:spPr>
          <a:xfrm>
            <a:off x="1820691" y="1650093"/>
            <a:ext cx="152097" cy="14208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1583467" y="1476143"/>
            <a:ext cx="313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 smtClean="0"/>
              <a:t>C</a:t>
            </a:r>
            <a:endParaRPr kumimoji="1" lang="ja-JP" altLang="en-US" sz="1400" b="1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511826" y="2050529"/>
            <a:ext cx="313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 smtClean="0"/>
              <a:t>D</a:t>
            </a:r>
            <a:endParaRPr kumimoji="1" lang="ja-JP" altLang="en-US" sz="1400" b="1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5894484" y="983482"/>
            <a:ext cx="2923007" cy="427809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altLang="ja-JP" sz="1600" b="1" dirty="0">
                <a:solidFill>
                  <a:srgbClr val="0000FF"/>
                </a:solidFill>
              </a:rPr>
              <a:t>Main applications</a:t>
            </a:r>
            <a:r>
              <a:rPr lang="ja-JP" altLang="en-US" sz="1600" dirty="0">
                <a:solidFill>
                  <a:srgbClr val="0000FF"/>
                </a:solidFill>
              </a:rPr>
              <a:t>：</a:t>
            </a:r>
            <a:r>
              <a:rPr lang="en-US" altLang="ja-JP" sz="1600" dirty="0">
                <a:solidFill>
                  <a:srgbClr val="0000FF"/>
                </a:solidFill>
              </a:rPr>
              <a:t> </a:t>
            </a:r>
            <a:r>
              <a:rPr lang="en-US" altLang="ja-JP" sz="1600" dirty="0">
                <a:solidFill>
                  <a:prstClr val="black"/>
                </a:solidFill>
              </a:rPr>
              <a:t>Analysis cloud thickness, height of cloud top and cloud phase</a:t>
            </a:r>
          </a:p>
          <a:p>
            <a:pPr lvl="0"/>
            <a:endParaRPr lang="en-US" altLang="ja-JP" sz="1600" dirty="0">
              <a:solidFill>
                <a:prstClr val="black"/>
              </a:solidFill>
            </a:endParaRPr>
          </a:p>
          <a:p>
            <a:pPr lvl="0"/>
            <a:r>
              <a:rPr lang="en-US" altLang="ja-JP" sz="1600" b="1" dirty="0">
                <a:solidFill>
                  <a:srgbClr val="00B050"/>
                </a:solidFill>
              </a:rPr>
              <a:t>Benefits:</a:t>
            </a:r>
            <a:endParaRPr lang="en-US" altLang="ja-JP" sz="1600" dirty="0">
              <a:solidFill>
                <a:srgbClr val="00B050"/>
              </a:solidFill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altLang="ja-JP" sz="1600" dirty="0">
                <a:solidFill>
                  <a:prstClr val="black"/>
                </a:solidFill>
              </a:rPr>
              <a:t>Easy to distinguish between high-level ice clouds and low-level water clouds.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altLang="ja-JP" sz="1600" dirty="0">
                <a:solidFill>
                  <a:prstClr val="black"/>
                </a:solidFill>
              </a:rPr>
              <a:t>Easy to  identify surface snow/ice.</a:t>
            </a:r>
          </a:p>
          <a:p>
            <a:pPr lvl="0"/>
            <a:endParaRPr lang="en-US" altLang="ja-JP" sz="1600" dirty="0">
              <a:solidFill>
                <a:prstClr val="black"/>
              </a:solidFill>
            </a:endParaRPr>
          </a:p>
          <a:p>
            <a:pPr lvl="0"/>
            <a:r>
              <a:rPr lang="en-US" altLang="ja-JP" sz="1600" b="1" dirty="0">
                <a:solidFill>
                  <a:srgbClr val="FF0000"/>
                </a:solidFill>
              </a:rPr>
              <a:t>Limitations</a:t>
            </a:r>
            <a:r>
              <a:rPr lang="ja-JP" altLang="en-US" sz="1600" b="1" dirty="0">
                <a:solidFill>
                  <a:srgbClr val="FF0000"/>
                </a:solidFill>
              </a:rPr>
              <a:t>：</a:t>
            </a:r>
            <a:endParaRPr lang="en-US" altLang="ja-JP" sz="1600" b="1" dirty="0">
              <a:solidFill>
                <a:srgbClr val="FF0000"/>
              </a:solidFill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altLang="ja-JP" sz="1600" dirty="0">
                <a:solidFill>
                  <a:prstClr val="black"/>
                </a:solidFill>
              </a:rPr>
              <a:t>Available during daytime only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altLang="ja-JP" sz="1600" dirty="0">
                <a:solidFill>
                  <a:prstClr val="black"/>
                </a:solidFill>
              </a:rPr>
              <a:t>Colors of clouds and surface are affected by thermal conditions (latitudinal , seasonal,  diurnal etc</a:t>
            </a:r>
            <a:r>
              <a:rPr lang="en-US" altLang="ja-JP" sz="1600" dirty="0" smtClean="0">
                <a:solidFill>
                  <a:prstClr val="black"/>
                </a:solidFill>
              </a:rPr>
              <a:t>.).</a:t>
            </a:r>
            <a:endParaRPr lang="en-US" altLang="ja-JP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03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+mn-lt"/>
              </a:rPr>
              <a:t>Summary</a:t>
            </a:r>
            <a:endParaRPr kumimoji="1" lang="ja-JP" altLang="en-US" dirty="0">
              <a:latin typeface="+mn-lt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JMA </a:t>
            </a:r>
            <a:r>
              <a:rPr lang="en-US" altLang="ja-JP" dirty="0" smtClean="0"/>
              <a:t>is planning to</a:t>
            </a:r>
            <a:r>
              <a:rPr kumimoji="1" lang="en-US" altLang="ja-JP" dirty="0" smtClean="0"/>
              <a:t> provide RGB Quick </a:t>
            </a:r>
            <a:r>
              <a:rPr lang="en-US" altLang="ja-JP" dirty="0"/>
              <a:t>G</a:t>
            </a:r>
            <a:r>
              <a:rPr kumimoji="1" lang="en-US" altLang="ja-JP" dirty="0" smtClean="0"/>
              <a:t>uides to </a:t>
            </a:r>
            <a:r>
              <a:rPr kumimoji="1" lang="en-US" altLang="ja-JP" dirty="0" err="1" smtClean="0"/>
              <a:t>Himawari</a:t>
            </a:r>
            <a:r>
              <a:rPr kumimoji="1" lang="en-US" altLang="ja-JP" dirty="0" smtClean="0"/>
              <a:t> imagery users on JMA/MSC website.</a:t>
            </a:r>
          </a:p>
          <a:p>
            <a:r>
              <a:rPr lang="en-US" altLang="ja-JP" dirty="0"/>
              <a:t>The detailed report related to the RGB composite introduction will be also published on the website.</a:t>
            </a:r>
          </a:p>
          <a:p>
            <a:r>
              <a:rPr kumimoji="1" lang="en-US" altLang="ja-JP" dirty="0" smtClean="0"/>
              <a:t>The RGB composites which are not so familiar to users (e.g</a:t>
            </a:r>
            <a:r>
              <a:rPr lang="en-US" altLang="ja-JP" dirty="0"/>
              <a:t>. </a:t>
            </a:r>
            <a:r>
              <a:rPr lang="en-US" altLang="ja-JP" dirty="0" smtClean="0"/>
              <a:t>RGBs </a:t>
            </a:r>
            <a:r>
              <a:rPr lang="en-US" altLang="ja-JP" dirty="0"/>
              <a:t>developed by JMA) </a:t>
            </a:r>
            <a:r>
              <a:rPr kumimoji="1" lang="en-US" altLang="ja-JP" dirty="0" smtClean="0"/>
              <a:t>are also useful.</a:t>
            </a:r>
          </a:p>
          <a:p>
            <a:r>
              <a:rPr lang="en-US" altLang="ja-JP" dirty="0" smtClean="0"/>
              <a:t>As examples of such RGBs,  “Fire Temperature RGB” </a:t>
            </a:r>
            <a:r>
              <a:rPr lang="en-US" altLang="ja-JP" dirty="0"/>
              <a:t>and “Cloud Phase Distinction RGB</a:t>
            </a:r>
            <a:r>
              <a:rPr lang="en-US" altLang="ja-JP" dirty="0" smtClean="0"/>
              <a:t>” were introduced by using </a:t>
            </a:r>
            <a:r>
              <a:rPr lang="en-US" altLang="ja-JP" dirty="0" err="1" smtClean="0"/>
              <a:t>Himawari</a:t>
            </a:r>
            <a:r>
              <a:rPr lang="en-US" altLang="ja-JP" dirty="0" smtClean="0"/>
              <a:t> RGB Quick Guide contents.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0913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7" y="4590783"/>
            <a:ext cx="2221744" cy="2221744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009" y="1729139"/>
            <a:ext cx="3613736" cy="3613736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1384" y="17537"/>
            <a:ext cx="2442615" cy="2442615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602" y="4885842"/>
            <a:ext cx="1923384" cy="1923384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2" y="0"/>
            <a:ext cx="2204864" cy="2204864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235" y="3627984"/>
            <a:ext cx="924774" cy="924774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009" y="80847"/>
            <a:ext cx="1563599" cy="1563599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247" y="5564703"/>
            <a:ext cx="1266649" cy="1266649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745" y="4330982"/>
            <a:ext cx="1011893" cy="1011893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598" y="702639"/>
            <a:ext cx="968807" cy="968807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7" y="2514749"/>
            <a:ext cx="1194421" cy="1194421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223" y="5610452"/>
            <a:ext cx="1116684" cy="1116684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750" y="2194840"/>
            <a:ext cx="1123259" cy="1123259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392" y="2652898"/>
            <a:ext cx="1512168" cy="1512168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834" y="3733085"/>
            <a:ext cx="875698" cy="875698"/>
          </a:xfrm>
          <a:prstGeom prst="rect">
            <a:avLst/>
          </a:prstGeom>
        </p:spPr>
      </p:pic>
      <p:sp>
        <p:nvSpPr>
          <p:cNvPr id="37" name="タイトル 1"/>
          <p:cNvSpPr txBox="1">
            <a:spLocks/>
          </p:cNvSpPr>
          <p:nvPr/>
        </p:nvSpPr>
        <p:spPr>
          <a:xfrm>
            <a:off x="4029196" y="1874809"/>
            <a:ext cx="4337098" cy="835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i="1" dirty="0" smtClean="0">
                <a:solidFill>
                  <a:schemeClr val="bg1"/>
                </a:solidFill>
                <a:latin typeface="+mn-lt"/>
              </a:rPr>
              <a:t>Thank you !</a:t>
            </a:r>
            <a:endParaRPr lang="ja-JP" altLang="en-US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8" name="図 3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814" y="128105"/>
            <a:ext cx="1210459" cy="1210459"/>
          </a:xfrm>
          <a:prstGeom prst="rect">
            <a:avLst/>
          </a:prstGeom>
        </p:spPr>
      </p:pic>
      <p:pic>
        <p:nvPicPr>
          <p:cNvPr id="39" name="図 3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814" y="5400568"/>
            <a:ext cx="1398404" cy="139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6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 smtClean="0">
                <a:latin typeface="+mn-lt"/>
              </a:rPr>
              <a:t>Samples of </a:t>
            </a:r>
            <a:br>
              <a:rPr kumimoji="1" lang="en-US" altLang="ja-JP" dirty="0" smtClean="0">
                <a:latin typeface="+mn-lt"/>
              </a:rPr>
            </a:br>
            <a:r>
              <a:rPr kumimoji="1" lang="en-US" altLang="ja-JP" dirty="0" err="1" smtClean="0">
                <a:latin typeface="+mn-lt"/>
              </a:rPr>
              <a:t>Himawari</a:t>
            </a:r>
            <a:r>
              <a:rPr kumimoji="1" lang="en-US" altLang="ja-JP" dirty="0" smtClean="0">
                <a:latin typeface="+mn-lt"/>
              </a:rPr>
              <a:t> RGB Quick Guides</a:t>
            </a:r>
            <a:endParaRPr kumimoji="1" lang="ja-JP" altLang="en-US" dirty="0">
              <a:latin typeface="+mn-lt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ja-JP" dirty="0" smtClean="0"/>
          </a:p>
          <a:p>
            <a:r>
              <a:rPr lang="en-US" altLang="ja-JP" dirty="0" smtClean="0">
                <a:hlinkClick r:id="rId3" action="ppaction://hlinkfile"/>
              </a:rPr>
              <a:t>24hourMicrophysics</a:t>
            </a:r>
            <a:endParaRPr lang="en-US" altLang="ja-JP" dirty="0" smtClean="0"/>
          </a:p>
          <a:p>
            <a:r>
              <a:rPr lang="en-US" altLang="ja-JP" dirty="0" smtClean="0">
                <a:hlinkClick r:id="rId4" action="ppaction://hlinkfile"/>
              </a:rPr>
              <a:t>Airmass</a:t>
            </a:r>
            <a:endParaRPr lang="en-US" altLang="ja-JP" dirty="0" smtClean="0"/>
          </a:p>
          <a:p>
            <a:r>
              <a:rPr lang="en-US" altLang="ja-JP" dirty="0" smtClean="0">
                <a:hlinkClick r:id="rId5" action="ppaction://hlinkfile"/>
              </a:rPr>
              <a:t>Natural Color</a:t>
            </a:r>
            <a:endParaRPr lang="en-US" altLang="ja-JP" dirty="0" smtClean="0"/>
          </a:p>
          <a:p>
            <a:r>
              <a:rPr lang="en-US" altLang="ja-JP" dirty="0" smtClean="0">
                <a:hlinkClick r:id="rId6" action="ppaction://hlinkfile"/>
              </a:rPr>
              <a:t>Cloud Phase Distinction</a:t>
            </a:r>
            <a:endParaRPr lang="en-US" altLang="ja-JP" dirty="0" smtClean="0"/>
          </a:p>
          <a:p>
            <a:r>
              <a:rPr lang="en-US" altLang="ja-JP" dirty="0" smtClean="0">
                <a:hlinkClick r:id="rId7" action="ppaction://hlinkfile"/>
              </a:rPr>
              <a:t>Fire </a:t>
            </a:r>
            <a:r>
              <a:rPr kumimoji="1" lang="en-US" altLang="ja-JP" dirty="0" smtClean="0">
                <a:hlinkClick r:id="rId7" action="ppaction://hlinkfile"/>
              </a:rPr>
              <a:t>Temperature</a:t>
            </a:r>
            <a:endParaRPr kumimoji="1" lang="en-US" altLang="ja-JP" dirty="0" smtClean="0"/>
          </a:p>
          <a:p>
            <a:r>
              <a:rPr lang="en-US" altLang="ja-JP" dirty="0" smtClean="0">
                <a:hlinkClick r:id="rId8" action="ppaction://hlinkfile"/>
              </a:rPr>
              <a:t>Day Deep Clouds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0963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>
                <a:latin typeface="+mn-lt"/>
              </a:rPr>
              <a:t>Himawari</a:t>
            </a:r>
            <a:r>
              <a:rPr lang="en-US" altLang="ja-JP" dirty="0">
                <a:latin typeface="+mn-lt"/>
              </a:rPr>
              <a:t> </a:t>
            </a:r>
            <a:r>
              <a:rPr lang="en-US" altLang="ja-JP" dirty="0" smtClean="0">
                <a:latin typeface="+mn-lt"/>
              </a:rPr>
              <a:t>RGB </a:t>
            </a:r>
            <a:r>
              <a:rPr lang="en-US" altLang="ja-JP" dirty="0">
                <a:latin typeface="+mn-lt"/>
              </a:rPr>
              <a:t>Quick Guides </a:t>
            </a:r>
            <a:endParaRPr kumimoji="1" lang="ja-JP" altLang="en-US" dirty="0">
              <a:latin typeface="+mn-lt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690689"/>
            <a:ext cx="3429479" cy="45726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5528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>
                <a:latin typeface="+mn-lt"/>
              </a:rPr>
              <a:t>Quick </a:t>
            </a:r>
            <a:r>
              <a:rPr lang="en-US" altLang="ja-JP" dirty="0" smtClean="0">
                <a:latin typeface="+mn-lt"/>
              </a:rPr>
              <a:t>Guide features</a:t>
            </a:r>
            <a:br>
              <a:rPr lang="en-US" altLang="ja-JP" dirty="0" smtClean="0">
                <a:latin typeface="+mn-lt"/>
              </a:rPr>
            </a:br>
            <a:r>
              <a:rPr lang="en-US" altLang="ja-JP" sz="2800" dirty="0" smtClean="0">
                <a:latin typeface="+mn-lt"/>
              </a:rPr>
              <a:t>What is RGB Quick Guide</a:t>
            </a:r>
            <a:r>
              <a:rPr lang="en-US" altLang="ja-JP" sz="2800" dirty="0">
                <a:latin typeface="+mn-lt"/>
              </a:rPr>
              <a:t>?</a:t>
            </a:r>
            <a:endParaRPr lang="en-US" altLang="ja-JP" dirty="0">
              <a:latin typeface="+mn-lt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ja-JP" dirty="0" smtClean="0"/>
              <a:t>Simple material which summarizes how to use respective RGB composite imagery.</a:t>
            </a:r>
          </a:p>
          <a:p>
            <a:r>
              <a:rPr lang="en-US" altLang="ja-JP" dirty="0" smtClean="0"/>
              <a:t>Quick Guides are </a:t>
            </a:r>
            <a:r>
              <a:rPr lang="en-US" altLang="ja-JP" dirty="0"/>
              <a:t>composed of a pair of surface and </a:t>
            </a:r>
            <a:r>
              <a:rPr lang="en-US" altLang="ja-JP" dirty="0" smtClean="0"/>
              <a:t>reverse side (two-slides), therefore you can use them by inserting printed Quick Guides in plastic clear file folders.</a:t>
            </a:r>
          </a:p>
          <a:p>
            <a:r>
              <a:rPr lang="en-US" altLang="ja-JP" dirty="0" smtClean="0"/>
              <a:t>The essential contents allow </a:t>
            </a:r>
            <a:r>
              <a:rPr lang="en-US" altLang="ja-JP" dirty="0"/>
              <a:t>users to easily use in daily shift work. </a:t>
            </a:r>
            <a:endParaRPr lang="en-US" altLang="ja-JP" dirty="0" smtClean="0"/>
          </a:p>
          <a:p>
            <a:r>
              <a:rPr lang="en-US" altLang="ja-JP" dirty="0" smtClean="0"/>
              <a:t>The contents are as follows.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dirty="0" smtClean="0"/>
              <a:t>Main application(s), benefits and limitations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dirty="0" smtClean="0"/>
              <a:t>Typical cases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dirty="0" smtClean="0"/>
              <a:t>Color interpretation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dirty="0"/>
              <a:t>RGB recipe (combinations of imagery assigned to the three primary </a:t>
            </a:r>
            <a:r>
              <a:rPr lang="en-US" altLang="ja-JP" dirty="0" smtClean="0"/>
              <a:t>colors with </a:t>
            </a:r>
            <a:r>
              <a:rPr lang="en-US" altLang="ja-JP" dirty="0"/>
              <a:t>recommended </a:t>
            </a:r>
            <a:r>
              <a:rPr lang="en-US" altLang="ja-JP" dirty="0" smtClean="0"/>
              <a:t>thresholds) </a:t>
            </a:r>
            <a:r>
              <a:rPr lang="en-US" altLang="ja-JP" dirty="0"/>
              <a:t>and related specifications </a:t>
            </a:r>
            <a:endParaRPr lang="en-US" altLang="ja-JP" dirty="0" smtClean="0"/>
          </a:p>
          <a:p>
            <a:r>
              <a:rPr lang="en-US" altLang="ja-JP" dirty="0" err="1" smtClean="0"/>
              <a:t>Himawari</a:t>
            </a:r>
            <a:r>
              <a:rPr lang="en-US" altLang="ja-JP" dirty="0" smtClean="0"/>
              <a:t> Quick Guides for RGB composites which are available on SATAID software (18 types) are in preparation.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68113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3462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ja-JP" dirty="0" smtClean="0">
                <a:latin typeface="+mn-lt"/>
              </a:rPr>
              <a:t>Appearance and structure </a:t>
            </a:r>
            <a:r>
              <a:rPr kumimoji="1" lang="en-US" altLang="ja-JP" dirty="0" smtClean="0">
                <a:latin typeface="+mn-lt"/>
              </a:rPr>
              <a:t>of RGB Quick Guide</a:t>
            </a:r>
            <a:endParaRPr kumimoji="1" lang="ja-JP" altLang="en-US" dirty="0">
              <a:latin typeface="+mn-lt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463958"/>
            <a:ext cx="3429479" cy="457263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0919" y="1871730"/>
            <a:ext cx="3429479" cy="4572638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757241" y="1083547"/>
            <a:ext cx="1025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Surface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082853" y="1486610"/>
            <a:ext cx="1025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Reverse</a:t>
            </a:r>
            <a:endParaRPr kumimoji="1" lang="ja-JP" altLang="en-US" dirty="0"/>
          </a:p>
        </p:txBody>
      </p:sp>
      <p:sp>
        <p:nvSpPr>
          <p:cNvPr id="9" name="円形吹き出し 8"/>
          <p:cNvSpPr/>
          <p:nvPr/>
        </p:nvSpPr>
        <p:spPr>
          <a:xfrm>
            <a:off x="3526639" y="1239331"/>
            <a:ext cx="1866059" cy="933698"/>
          </a:xfrm>
          <a:prstGeom prst="wedgeEllipseCallout">
            <a:avLst>
              <a:gd name="adj1" fmla="val -35629"/>
              <a:gd name="adj2" fmla="val 8097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b="1" dirty="0">
                <a:solidFill>
                  <a:schemeClr val="tx1"/>
                </a:solidFill>
              </a:rPr>
              <a:t>Main application(s), benefits and </a:t>
            </a:r>
            <a:r>
              <a:rPr kumimoji="1" lang="en-US" altLang="ja-JP" sz="1400" b="1" dirty="0" smtClean="0">
                <a:solidFill>
                  <a:schemeClr val="tx1"/>
                </a:solidFill>
              </a:rPr>
              <a:t>limitations.</a:t>
            </a:r>
            <a:endParaRPr kumimoji="1" lang="ja-JP" altLang="en-US" sz="1400" b="1" dirty="0">
              <a:solidFill>
                <a:schemeClr val="tx1"/>
              </a:solidFill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2557849" y="2033449"/>
            <a:ext cx="1500280" cy="150062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角丸四角形 10"/>
          <p:cNvSpPr/>
          <p:nvPr/>
        </p:nvSpPr>
        <p:spPr>
          <a:xfrm>
            <a:off x="2557849" y="3534070"/>
            <a:ext cx="1500280" cy="13839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角丸四角形 11"/>
          <p:cNvSpPr/>
          <p:nvPr/>
        </p:nvSpPr>
        <p:spPr>
          <a:xfrm>
            <a:off x="537697" y="2091798"/>
            <a:ext cx="2020152" cy="282619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角丸四角形 12"/>
          <p:cNvSpPr/>
          <p:nvPr/>
        </p:nvSpPr>
        <p:spPr>
          <a:xfrm>
            <a:off x="537697" y="4976338"/>
            <a:ext cx="3520432" cy="10551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角丸四角形 13"/>
          <p:cNvSpPr/>
          <p:nvPr/>
        </p:nvSpPr>
        <p:spPr>
          <a:xfrm>
            <a:off x="4880919" y="5637056"/>
            <a:ext cx="3520432" cy="8073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角丸四角形 15"/>
          <p:cNvSpPr/>
          <p:nvPr/>
        </p:nvSpPr>
        <p:spPr>
          <a:xfrm>
            <a:off x="4880919" y="2495228"/>
            <a:ext cx="3520432" cy="307867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形吹き出し 16"/>
          <p:cNvSpPr/>
          <p:nvPr/>
        </p:nvSpPr>
        <p:spPr>
          <a:xfrm>
            <a:off x="114296" y="1102948"/>
            <a:ext cx="1717606" cy="643941"/>
          </a:xfrm>
          <a:prstGeom prst="wedgeEllipseCallout">
            <a:avLst>
              <a:gd name="adj1" fmla="val 78"/>
              <a:gd name="adj2" fmla="val 124648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b="1" dirty="0" smtClean="0">
                <a:solidFill>
                  <a:schemeClr val="tx1"/>
                </a:solidFill>
              </a:rPr>
              <a:t>Typical case and its explanation.</a:t>
            </a:r>
            <a:endParaRPr kumimoji="1" lang="ja-JP" altLang="en-US" sz="1400" b="1" dirty="0">
              <a:solidFill>
                <a:schemeClr val="tx1"/>
              </a:solidFill>
            </a:endParaRPr>
          </a:p>
        </p:txBody>
      </p:sp>
      <p:sp>
        <p:nvSpPr>
          <p:cNvPr id="18" name="円形吹き出し 17"/>
          <p:cNvSpPr/>
          <p:nvPr/>
        </p:nvSpPr>
        <p:spPr>
          <a:xfrm>
            <a:off x="3526639" y="3446330"/>
            <a:ext cx="1866059" cy="933698"/>
          </a:xfrm>
          <a:prstGeom prst="wedgeEllipseCallout">
            <a:avLst>
              <a:gd name="adj1" fmla="val -36342"/>
              <a:gd name="adj2" fmla="val 71711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b="1" dirty="0" smtClean="0">
                <a:solidFill>
                  <a:schemeClr val="tx1"/>
                </a:solidFill>
              </a:rPr>
              <a:t>Typical case and its explanation.</a:t>
            </a:r>
            <a:endParaRPr kumimoji="1" lang="ja-JP" altLang="en-US" sz="1400" b="1" dirty="0">
              <a:solidFill>
                <a:schemeClr val="tx1"/>
              </a:solidFill>
            </a:endParaRPr>
          </a:p>
        </p:txBody>
      </p:sp>
      <p:sp>
        <p:nvSpPr>
          <p:cNvPr id="19" name="円形吹き出し 18"/>
          <p:cNvSpPr/>
          <p:nvPr/>
        </p:nvSpPr>
        <p:spPr>
          <a:xfrm>
            <a:off x="7163645" y="906455"/>
            <a:ext cx="1866059" cy="933698"/>
          </a:xfrm>
          <a:prstGeom prst="wedgeEllipseCallout">
            <a:avLst>
              <a:gd name="adj1" fmla="val -29058"/>
              <a:gd name="adj2" fmla="val 133912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b="1" dirty="0" smtClean="0">
                <a:solidFill>
                  <a:schemeClr val="tx1"/>
                </a:solidFill>
              </a:rPr>
              <a:t>Typical cases and their explanations.</a:t>
            </a:r>
            <a:endParaRPr kumimoji="1" lang="ja-JP" altLang="en-US" sz="1400" b="1" dirty="0">
              <a:solidFill>
                <a:schemeClr val="tx1"/>
              </a:solidFill>
            </a:endParaRPr>
          </a:p>
        </p:txBody>
      </p:sp>
      <p:sp>
        <p:nvSpPr>
          <p:cNvPr id="20" name="円形吹き出し 19"/>
          <p:cNvSpPr/>
          <p:nvPr/>
        </p:nvSpPr>
        <p:spPr>
          <a:xfrm>
            <a:off x="486775" y="6279030"/>
            <a:ext cx="4142148" cy="536132"/>
          </a:xfrm>
          <a:prstGeom prst="wedgeEllipseCallout">
            <a:avLst>
              <a:gd name="adj1" fmla="val 17997"/>
              <a:gd name="adj2" fmla="val -119871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b="1" dirty="0">
                <a:solidFill>
                  <a:schemeClr val="tx1"/>
                </a:solidFill>
              </a:rPr>
              <a:t>RGB recipe with recommended thresholds and related </a:t>
            </a:r>
            <a:r>
              <a:rPr kumimoji="1" lang="en-US" altLang="ja-JP" sz="1400" b="1" dirty="0" smtClean="0">
                <a:solidFill>
                  <a:schemeClr val="tx1"/>
                </a:solidFill>
              </a:rPr>
              <a:t>specifications. </a:t>
            </a:r>
            <a:endParaRPr kumimoji="1" lang="ja-JP" altLang="en-US" sz="1400" b="1" dirty="0">
              <a:solidFill>
                <a:schemeClr val="tx1"/>
              </a:solidFill>
            </a:endParaRPr>
          </a:p>
        </p:txBody>
      </p:sp>
      <p:sp>
        <p:nvSpPr>
          <p:cNvPr id="21" name="円形吹き出し 20"/>
          <p:cNvSpPr/>
          <p:nvPr/>
        </p:nvSpPr>
        <p:spPr>
          <a:xfrm>
            <a:off x="7108463" y="6176302"/>
            <a:ext cx="1792521" cy="536132"/>
          </a:xfrm>
          <a:prstGeom prst="wedgeEllipseCallout">
            <a:avLst>
              <a:gd name="adj1" fmla="val -51627"/>
              <a:gd name="adj2" fmla="val -7608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b="1" dirty="0" smtClean="0">
                <a:solidFill>
                  <a:schemeClr val="tx1"/>
                </a:solidFill>
              </a:rPr>
              <a:t>Color interpretation. </a:t>
            </a:r>
            <a:endParaRPr kumimoji="1" lang="ja-JP" alt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33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1569" y="4381093"/>
            <a:ext cx="1590300" cy="21203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763" y="4384979"/>
            <a:ext cx="1603238" cy="21376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2673" y="4381094"/>
            <a:ext cx="1598522" cy="21313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4167" y="4383368"/>
            <a:ext cx="1604446" cy="21392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8404" y="1732473"/>
            <a:ext cx="1590277" cy="21203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4651" y="1732474"/>
            <a:ext cx="1590276" cy="21203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0694" y="1732475"/>
            <a:ext cx="1594399" cy="21258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93277"/>
            <a:ext cx="7886700" cy="1325563"/>
          </a:xfrm>
        </p:spPr>
        <p:txBody>
          <a:bodyPr/>
          <a:lstStyle/>
          <a:p>
            <a:pPr algn="ctr"/>
            <a:r>
              <a:rPr kumimoji="1" lang="en-US" altLang="ja-JP" dirty="0" err="1" smtClean="0">
                <a:latin typeface="+mn-lt"/>
              </a:rPr>
              <a:t>Himawari</a:t>
            </a:r>
            <a:r>
              <a:rPr kumimoji="1" lang="en-US" altLang="ja-JP" dirty="0" smtClean="0">
                <a:latin typeface="+mn-lt"/>
              </a:rPr>
              <a:t> RGB Quick</a:t>
            </a:r>
            <a:r>
              <a:rPr kumimoji="1" lang="ja-JP" altLang="en-US" dirty="0" smtClean="0">
                <a:latin typeface="+mn-lt"/>
              </a:rPr>
              <a:t> </a:t>
            </a:r>
            <a:r>
              <a:rPr kumimoji="1" lang="en-US" altLang="ja-JP" dirty="0" smtClean="0">
                <a:latin typeface="+mn-lt"/>
              </a:rPr>
              <a:t>Guides</a:t>
            </a:r>
            <a:r>
              <a:rPr kumimoji="1" lang="ja-JP" altLang="en-US" dirty="0" smtClean="0">
                <a:latin typeface="+mn-lt"/>
              </a:rPr>
              <a:t> </a:t>
            </a:r>
            <a:r>
              <a:rPr kumimoji="1" lang="en-US" altLang="ja-JP" dirty="0" smtClean="0">
                <a:latin typeface="+mn-lt"/>
              </a:rPr>
              <a:t>for WMO Standard RGBs</a:t>
            </a:r>
            <a:endParaRPr kumimoji="1" lang="ja-JP" altLang="en-US" dirty="0">
              <a:latin typeface="+mn-lt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001193" y="1403498"/>
            <a:ext cx="679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Dust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139565" y="1409097"/>
            <a:ext cx="1145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True Color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898302" y="4067491"/>
            <a:ext cx="2245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24-hour Microphysics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978895" y="4064600"/>
            <a:ext cx="679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Ash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077572" y="4067491"/>
            <a:ext cx="920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Airmass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946965" y="4072957"/>
            <a:ext cx="1810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Day Microphysics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86618" y="4072957"/>
            <a:ext cx="1559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Day Snow-Fog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036907" y="1403498"/>
            <a:ext cx="1620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Natural</a:t>
            </a:r>
            <a:r>
              <a:rPr kumimoji="1" lang="en-US" altLang="ja-JP" dirty="0" smtClean="0"/>
              <a:t> Colors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024026" y="1403498"/>
            <a:ext cx="1966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Night Microphysics</a:t>
            </a:r>
            <a:endParaRPr kumimoji="1" lang="ja-JP" altLang="en-US" dirty="0"/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98258" y="1732474"/>
            <a:ext cx="1594399" cy="21258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3041" y="4394633"/>
            <a:ext cx="1604446" cy="21392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9963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2861717"/>
            <a:ext cx="1590275" cy="21203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012" y="2861717"/>
            <a:ext cx="1586153" cy="21148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6176" y="2861718"/>
            <a:ext cx="1586152" cy="21148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285" y="2861718"/>
            <a:ext cx="1586152" cy="21148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11800" y="627662"/>
            <a:ext cx="8229600" cy="1077850"/>
          </a:xfrm>
        </p:spPr>
        <p:txBody>
          <a:bodyPr>
            <a:noAutofit/>
          </a:bodyPr>
          <a:lstStyle/>
          <a:p>
            <a:pPr algn="ctr"/>
            <a:r>
              <a:rPr lang="en-US" altLang="ja-JP" sz="4000" dirty="0" err="1">
                <a:latin typeface="+mn-lt"/>
              </a:rPr>
              <a:t>Himawari</a:t>
            </a:r>
            <a:r>
              <a:rPr lang="en-US" altLang="ja-JP" sz="4000" dirty="0">
                <a:latin typeface="+mn-lt"/>
              </a:rPr>
              <a:t> </a:t>
            </a:r>
            <a:r>
              <a:rPr lang="en-US" altLang="ja-JP" sz="4000" dirty="0" smtClean="0">
                <a:latin typeface="+mn-lt"/>
              </a:rPr>
              <a:t>RGB </a:t>
            </a:r>
            <a:r>
              <a:rPr lang="en-US" altLang="ja-JP" sz="4000" dirty="0">
                <a:latin typeface="+mn-lt"/>
              </a:rPr>
              <a:t>Quick</a:t>
            </a:r>
            <a:r>
              <a:rPr lang="ja-JP" altLang="en-US" sz="4000" dirty="0" smtClean="0">
                <a:latin typeface="+mn-lt"/>
              </a:rPr>
              <a:t> </a:t>
            </a:r>
            <a:r>
              <a:rPr lang="en-US" altLang="ja-JP" sz="4000" dirty="0">
                <a:latin typeface="+mn-lt"/>
              </a:rPr>
              <a:t>Guides</a:t>
            </a:r>
            <a:r>
              <a:rPr lang="ja-JP" altLang="en-US" sz="4000" dirty="0">
                <a:latin typeface="+mn-lt"/>
              </a:rPr>
              <a:t> </a:t>
            </a:r>
            <a:r>
              <a:rPr lang="en-US" altLang="ja-JP" sz="4000" dirty="0">
                <a:latin typeface="+mn-lt"/>
              </a:rPr>
              <a:t>for </a:t>
            </a:r>
            <a:r>
              <a:rPr lang="en-US" altLang="ja-JP" sz="4000" dirty="0" smtClean="0">
                <a:latin typeface="+mn-lt"/>
              </a:rPr>
              <a:t/>
            </a:r>
            <a:br>
              <a:rPr lang="en-US" altLang="ja-JP" sz="4000" dirty="0" smtClean="0">
                <a:latin typeface="+mn-lt"/>
              </a:rPr>
            </a:br>
            <a:r>
              <a:rPr lang="en-US" altLang="ja-JP" sz="4000" dirty="0">
                <a:latin typeface="+mn-lt"/>
              </a:rPr>
              <a:t>w</a:t>
            </a:r>
            <a:r>
              <a:rPr kumimoji="1" lang="en-US" altLang="ja-JP" sz="4000" dirty="0" smtClean="0">
                <a:latin typeface="+mn-lt"/>
              </a:rPr>
              <a:t>ell-known RGBs </a:t>
            </a:r>
            <a:br>
              <a:rPr kumimoji="1" lang="en-US" altLang="ja-JP" sz="4000" dirty="0" smtClean="0">
                <a:latin typeface="+mn-lt"/>
              </a:rPr>
            </a:br>
            <a:r>
              <a:rPr kumimoji="1" lang="en-US" altLang="ja-JP" sz="4000" dirty="0" smtClean="0">
                <a:latin typeface="+mn-lt"/>
              </a:rPr>
              <a:t>and polar-orbit satellites origin RGBs</a:t>
            </a:r>
            <a:endParaRPr kumimoji="1" lang="ja-JP" altLang="en-US" sz="3600" dirty="0">
              <a:latin typeface="+mn-lt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902809" y="2551597"/>
            <a:ext cx="1914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Natural Fire Color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829043" y="2553457"/>
            <a:ext cx="186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Fire Temperature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864807" y="2541860"/>
            <a:ext cx="175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Day Cloud Phase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46686" y="2541860"/>
            <a:ext cx="2357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Day Convective Storms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7140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996" y="4599671"/>
            <a:ext cx="1581727" cy="21089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3226" y="4599671"/>
            <a:ext cx="1580638" cy="21075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3777" y="1998462"/>
            <a:ext cx="1577811" cy="21037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7330" y="1988895"/>
            <a:ext cx="1584987" cy="21133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0410" y="1969959"/>
            <a:ext cx="1599188" cy="21322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46894"/>
            <a:ext cx="8229600" cy="1077850"/>
          </a:xfrm>
        </p:spPr>
        <p:txBody>
          <a:bodyPr>
            <a:noAutofit/>
          </a:bodyPr>
          <a:lstStyle/>
          <a:p>
            <a:pPr algn="ctr"/>
            <a:r>
              <a:rPr lang="en-US" altLang="ja-JP" sz="4000" dirty="0" err="1">
                <a:latin typeface="+mn-lt"/>
              </a:rPr>
              <a:t>Himawari</a:t>
            </a:r>
            <a:r>
              <a:rPr lang="en-US" altLang="ja-JP" sz="4000" dirty="0">
                <a:latin typeface="+mn-lt"/>
              </a:rPr>
              <a:t> </a:t>
            </a:r>
            <a:r>
              <a:rPr lang="en-US" altLang="ja-JP" sz="4000" dirty="0" smtClean="0">
                <a:latin typeface="+mn-lt"/>
              </a:rPr>
              <a:t>RGB </a:t>
            </a:r>
            <a:r>
              <a:rPr lang="en-US" altLang="ja-JP" sz="4000" dirty="0">
                <a:latin typeface="+mn-lt"/>
              </a:rPr>
              <a:t>Quick Guides for </a:t>
            </a:r>
            <a:br>
              <a:rPr lang="en-US" altLang="ja-JP" sz="4000" dirty="0">
                <a:latin typeface="+mn-lt"/>
              </a:rPr>
            </a:br>
            <a:r>
              <a:rPr lang="en-US" altLang="ja-JP" sz="4000" dirty="0" smtClean="0">
                <a:latin typeface="+mn-lt"/>
              </a:rPr>
              <a:t>RGBs developed by JMA</a:t>
            </a:r>
            <a:endParaRPr kumimoji="1" lang="ja-JP" altLang="en-US" sz="4000" dirty="0">
              <a:latin typeface="+mn-lt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510223" y="1647673"/>
            <a:ext cx="59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SO2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741142" y="1647673"/>
            <a:ext cx="1858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Day Deep Clouds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233815" y="1629130"/>
            <a:ext cx="246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Cloud Phase Distinction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640250" y="4230339"/>
            <a:ext cx="2061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Simple Water Vapor</a:t>
            </a:r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860032" y="4230339"/>
            <a:ext cx="2912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Differential Water Vapor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0714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 smtClean="0">
                <a:latin typeface="+mn-lt"/>
              </a:rPr>
              <a:t>Back ground</a:t>
            </a:r>
            <a:endParaRPr kumimoji="1" lang="ja-JP" altLang="en-US" dirty="0">
              <a:latin typeface="+mn-lt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661672"/>
          </a:xfrm>
        </p:spPr>
        <p:txBody>
          <a:bodyPr>
            <a:normAutofit fontScale="85000" lnSpcReduction="20000"/>
          </a:bodyPr>
          <a:lstStyle/>
          <a:p>
            <a:r>
              <a:rPr kumimoji="1" lang="en-US" altLang="ja-JP" dirty="0" smtClean="0"/>
              <a:t>Use of RGB composite imagery has become widespread among </a:t>
            </a:r>
            <a:r>
              <a:rPr kumimoji="1" lang="en-US" altLang="ja-JP" dirty="0" err="1" smtClean="0"/>
              <a:t>Himawari</a:t>
            </a:r>
            <a:r>
              <a:rPr kumimoji="1" lang="en-US" altLang="ja-JP" dirty="0" smtClean="0"/>
              <a:t> image users.</a:t>
            </a:r>
          </a:p>
          <a:p>
            <a:r>
              <a:rPr lang="en-US" altLang="ja-JP" dirty="0" smtClean="0"/>
              <a:t>There were requests </a:t>
            </a:r>
            <a:r>
              <a:rPr lang="en-US" altLang="ja-JP" dirty="0"/>
              <a:t>from </a:t>
            </a:r>
            <a:r>
              <a:rPr lang="en-US" altLang="ja-JP" dirty="0" smtClean="0"/>
              <a:t>users </a:t>
            </a:r>
            <a:r>
              <a:rPr lang="en-US" altLang="ja-JP" dirty="0"/>
              <a:t>to </a:t>
            </a:r>
            <a:r>
              <a:rPr lang="en-US" altLang="ja-JP" dirty="0" smtClean="0"/>
              <a:t>make simple, quick-look materials (including color interpretations and AHI band characteristics).</a:t>
            </a:r>
          </a:p>
          <a:p>
            <a:r>
              <a:rPr lang="en-US" altLang="ja-JP" dirty="0"/>
              <a:t>Other meteorological satellite training centers such as </a:t>
            </a:r>
            <a:r>
              <a:rPr lang="en-US" altLang="ja-JP" dirty="0" err="1"/>
              <a:t>EUMeTrain</a:t>
            </a:r>
            <a:r>
              <a:rPr lang="en-US" altLang="ja-JP" dirty="0"/>
              <a:t> and </a:t>
            </a:r>
            <a:r>
              <a:rPr lang="en-US" altLang="ja-JP" dirty="0" err="1" smtClean="0"/>
              <a:t>SPoRT</a:t>
            </a:r>
            <a:r>
              <a:rPr lang="en-US" altLang="ja-JP" dirty="0" smtClean="0"/>
              <a:t> </a:t>
            </a:r>
            <a:r>
              <a:rPr lang="en-US" altLang="ja-JP" dirty="0"/>
              <a:t>(NOAA/NASA)  have been already providing very useful “RGB Quick Guides</a:t>
            </a:r>
            <a:r>
              <a:rPr lang="en-US" altLang="ja-JP" dirty="0" smtClean="0"/>
              <a:t>”.</a:t>
            </a:r>
          </a:p>
          <a:p>
            <a:r>
              <a:rPr lang="en-US" altLang="ja-JP" dirty="0" smtClean="0"/>
              <a:t>The Japanese language version </a:t>
            </a:r>
            <a:r>
              <a:rPr lang="en-US" altLang="ja-JP" dirty="0"/>
              <a:t>have been </a:t>
            </a:r>
            <a:r>
              <a:rPr lang="en-US" altLang="ja-JP" dirty="0" smtClean="0"/>
              <a:t>created for JMA’s related staffs beforehand.</a:t>
            </a:r>
          </a:p>
          <a:p>
            <a:r>
              <a:rPr lang="en-US" altLang="ja-JP" dirty="0" smtClean="0"/>
              <a:t>The contents </a:t>
            </a:r>
            <a:r>
              <a:rPr lang="en-US" altLang="ja-JP" dirty="0"/>
              <a:t>are based on </a:t>
            </a:r>
            <a:r>
              <a:rPr lang="en-US" altLang="ja-JP" dirty="0" smtClean="0"/>
              <a:t>JMA’s “Meteorological </a:t>
            </a:r>
            <a:r>
              <a:rPr lang="en-US" altLang="ja-JP" dirty="0"/>
              <a:t>Satellite Center Technical Note</a:t>
            </a:r>
            <a:r>
              <a:rPr lang="en-US" altLang="ja-JP" dirty="0" smtClean="0"/>
              <a:t>” written by A. Shimizu (the report will be available on the website in near future.) and existing Quick Guides </a:t>
            </a:r>
            <a:r>
              <a:rPr lang="en-US" altLang="ja-JP" dirty="0"/>
              <a:t>of </a:t>
            </a:r>
            <a:r>
              <a:rPr lang="en-US" altLang="ja-JP" dirty="0" err="1"/>
              <a:t>EUMeTrain</a:t>
            </a:r>
            <a:r>
              <a:rPr lang="en-US" altLang="ja-JP" dirty="0"/>
              <a:t> and </a:t>
            </a:r>
            <a:r>
              <a:rPr lang="en-US" altLang="ja-JP" dirty="0" err="1"/>
              <a:t>SPoRT</a:t>
            </a:r>
            <a:r>
              <a:rPr lang="en-US" altLang="ja-JP" dirty="0"/>
              <a:t>.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303273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Cambria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1" id="{45E33DEA-75D7-4438-9B8E-A12DDE2DE8A5}" vid="{ECAE5675-E8A6-4385-A921-1B4C629009E8}"/>
    </a:ext>
  </a:extLst>
</a:theme>
</file>

<file path=ppt/theme/theme2.xml><?xml version="1.0" encoding="utf-8"?>
<a:theme xmlns:a="http://schemas.openxmlformats.org/drawingml/2006/main" name="1_デザインの設定">
  <a:themeElements>
    <a:clrScheme name="フレッシュ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9775</TotalTime>
  <Words>1680</Words>
  <Application>Microsoft Office PowerPoint</Application>
  <PresentationFormat>画面に合わせる (4:3)</PresentationFormat>
  <Paragraphs>316</Paragraphs>
  <Slides>24</Slides>
  <Notes>24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24</vt:i4>
      </vt:variant>
    </vt:vector>
  </HeadingPairs>
  <TitlesOfParts>
    <vt:vector size="35" baseType="lpstr">
      <vt:lpstr>ＭＳ Ｐゴシック</vt:lpstr>
      <vt:lpstr>ＭＳ 明朝</vt:lpstr>
      <vt:lpstr>游ゴシック</vt:lpstr>
      <vt:lpstr>Arial</vt:lpstr>
      <vt:lpstr>Calibri</vt:lpstr>
      <vt:lpstr>Cambria</vt:lpstr>
      <vt:lpstr>Century</vt:lpstr>
      <vt:lpstr>Times New Roman</vt:lpstr>
      <vt:lpstr>Wingdings</vt:lpstr>
      <vt:lpstr>Office テーマ</vt:lpstr>
      <vt:lpstr>1_デザインの設定</vt:lpstr>
      <vt:lpstr>PowerPoint プレゼンテーション</vt:lpstr>
      <vt:lpstr>Contents</vt:lpstr>
      <vt:lpstr>Himawari RGB Quick Guides </vt:lpstr>
      <vt:lpstr>Quick Guide features What is RGB Quick Guide?</vt:lpstr>
      <vt:lpstr>Appearance and structure of RGB Quick Guide</vt:lpstr>
      <vt:lpstr>Himawari RGB Quick Guides for WMO Standard RGBs</vt:lpstr>
      <vt:lpstr>Himawari RGB Quick Guides for  well-known RGBs  and polar-orbit satellites origin RGBs</vt:lpstr>
      <vt:lpstr>Himawari RGB Quick Guides for  RGBs developed by JMA</vt:lpstr>
      <vt:lpstr>Back ground</vt:lpstr>
      <vt:lpstr>Reference: RGB Quick Guide by EUMeTrain </vt:lpstr>
      <vt:lpstr>Reference: Natural Colour RGB Quick Guide by EUMeTrain </vt:lpstr>
      <vt:lpstr>Reference: RGB Quick Guide by NASA SPoRT </vt:lpstr>
      <vt:lpstr>Reference: Day Snow-Fog RGB Quick Guide by SPoRT </vt:lpstr>
      <vt:lpstr>JMA’s Meteorological Satellite Center Technical Note “Introduction to RGB composite imagery by Himawari-8” (A. Shimizu)</vt:lpstr>
      <vt:lpstr>Reference: HimawariCast Newsletter</vt:lpstr>
      <vt:lpstr>Future plan</vt:lpstr>
      <vt:lpstr>Examining RGBs containing  near-infrared imagery - based on Himawari RGB Quick Guide contents -  Fire Temperature RGB Cloud Phase Distinction RGB</vt:lpstr>
      <vt:lpstr>Fire Temperature RGB</vt:lpstr>
      <vt:lpstr>Fire Temperature RGB</vt:lpstr>
      <vt:lpstr>Cloud Phase Distinction RGB</vt:lpstr>
      <vt:lpstr>Cloud Phase Distinction RGB</vt:lpstr>
      <vt:lpstr>Summary</vt:lpstr>
      <vt:lpstr>PowerPoint プレゼンテーション</vt:lpstr>
      <vt:lpstr>Samples of  Himawari RGB Quick Guides</vt:lpstr>
    </vt:vector>
  </TitlesOfParts>
  <Company>気象庁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Himawari RGBs Quick Guides  and examining RGBs containing near-infrared imagery 　- heading towards more effective use of RGB composite imagery -</dc:title>
  <dc:creator>MSC/JMA</dc:creator>
  <cp:lastModifiedBy>MSC/JMA</cp:lastModifiedBy>
  <cp:revision>153</cp:revision>
  <cp:lastPrinted>2019-11-13T07:58:59Z</cp:lastPrinted>
  <dcterms:created xsi:type="dcterms:W3CDTF">2019-10-17T23:08:22Z</dcterms:created>
  <dcterms:modified xsi:type="dcterms:W3CDTF">2020-03-31T06:20:02Z</dcterms:modified>
</cp:coreProperties>
</file>